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ADEC5092-3BDD-6748-8BBC-1C0875F9909A}">
          <p14:sldIdLst>
            <p14:sldId id="256"/>
            <p14:sldId id="257"/>
          </p14:sldIdLst>
        </p14:section>
        <p14:section name="demo" id="{570CED98-FEF4-5747-8287-A9EE441A294E}">
          <p14:sldIdLst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</p14:sldIdLst>
        </p14:section>
        <p14:section name="demo2" id="{CC0B98BC-9A46-5843-A335-E3BF6C6C273C}">
          <p14:sldIdLst>
            <p14:sldId id="268"/>
            <p14:sldId id="269"/>
            <p14:sldId id="270"/>
            <p14:sldId id="271"/>
            <p14:sldId id="272"/>
            <p14:sldId id="273"/>
            <p14:sldId id="274"/>
          </p14:sldIdLst>
        </p14:section>
        <p14:section name="demo3" id="{B8D9C96D-23F6-D544-90CF-353A9FC316DB}">
          <p14:sldIdLst>
            <p14:sldId id="275"/>
            <p14:sldId id="276"/>
            <p14:sldId id="277"/>
            <p14:sldId id="278"/>
            <p14:sldId id="279"/>
            <p14:sldId id="280"/>
            <p14:sldId id="281"/>
          </p14:sldIdLst>
        </p14:section>
        <p14:section name="知识点" id="{2A1350BF-1094-9B40-82FE-54585AB8769B}">
          <p14:sldIdLst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</p14:sldIdLst>
        </p14:section>
        <p14:section name="源码" id="{894D5DD4-9E25-D24E-B381-2CA6558725C7}">
          <p14:sldIdLst>
            <p14:sldId id="295"/>
            <p14:sldId id="296"/>
            <p14:sldId id="29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91"/>
    <p:restoredTop sz="95865"/>
  </p:normalViewPr>
  <p:slideViewPr>
    <p:cSldViewPr snapToGrid="0" snapToObjects="1">
      <p:cViewPr varScale="1">
        <p:scale>
          <a:sx n="84" d="100"/>
          <a:sy n="84" d="100"/>
        </p:scale>
        <p:origin x="146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viewProps" Target="viewProps.xml"/><Relationship Id="rId47" Type="http://schemas.openxmlformats.org/officeDocument/2006/relationships/theme" Target="theme/theme1.xml"/><Relationship Id="rId48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notesMaster" Target="notesMasters/notesMaster1.xml"/><Relationship Id="rId4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A6676F-B289-D645-A85C-78917DADD693}" type="datetimeFigureOut">
              <a:rPr kumimoji="1" lang="zh-CN" altLang="en-US" smtClean="0"/>
              <a:t>2018/4/7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C69034-F684-D044-A296-AC457C5B759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444356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C69034-F684-D044-A296-AC457C5B759E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920881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 smtClean="0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F57D3-E98A-6E45-9457-3770751E33F5}" type="datetimeFigureOut">
              <a:rPr kumimoji="1" lang="zh-CN" altLang="en-US" smtClean="0"/>
              <a:t>2018/4/7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0FF8C-23EF-3F4B-A10F-4E0926E9656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24294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F57D3-E98A-6E45-9457-3770751E33F5}" type="datetimeFigureOut">
              <a:rPr kumimoji="1" lang="zh-CN" altLang="en-US" smtClean="0"/>
              <a:t>2018/4/7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0FF8C-23EF-3F4B-A10F-4E0926E9656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942392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F57D3-E98A-6E45-9457-3770751E33F5}" type="datetimeFigureOut">
              <a:rPr kumimoji="1" lang="zh-CN" altLang="en-US" smtClean="0"/>
              <a:t>2018/4/7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0FF8C-23EF-3F4B-A10F-4E0926E9656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19752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F57D3-E98A-6E45-9457-3770751E33F5}" type="datetimeFigureOut">
              <a:rPr kumimoji="1" lang="zh-CN" altLang="en-US" smtClean="0"/>
              <a:t>2018/4/7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0FF8C-23EF-3F4B-A10F-4E0926E9656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666941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F57D3-E98A-6E45-9457-3770751E33F5}" type="datetimeFigureOut">
              <a:rPr kumimoji="1" lang="zh-CN" altLang="en-US" smtClean="0"/>
              <a:t>2018/4/7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0FF8C-23EF-3F4B-A10F-4E0926E9656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924701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F57D3-E98A-6E45-9457-3770751E33F5}" type="datetimeFigureOut">
              <a:rPr kumimoji="1" lang="zh-CN" altLang="en-US" smtClean="0"/>
              <a:t>2018/4/7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0FF8C-23EF-3F4B-A10F-4E0926E9656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367468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F57D3-E98A-6E45-9457-3770751E33F5}" type="datetimeFigureOut">
              <a:rPr kumimoji="1" lang="zh-CN" altLang="en-US" smtClean="0"/>
              <a:t>2018/4/7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0FF8C-23EF-3F4B-A10F-4E0926E9656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780783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F57D3-E98A-6E45-9457-3770751E33F5}" type="datetimeFigureOut">
              <a:rPr kumimoji="1" lang="zh-CN" altLang="en-US" smtClean="0"/>
              <a:t>2018/4/7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0FF8C-23EF-3F4B-A10F-4E0926E9656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484705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F57D3-E98A-6E45-9457-3770751E33F5}" type="datetimeFigureOut">
              <a:rPr kumimoji="1" lang="zh-CN" altLang="en-US" smtClean="0"/>
              <a:t>2018/4/7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0FF8C-23EF-3F4B-A10F-4E0926E9656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617331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F57D3-E98A-6E45-9457-3770751E33F5}" type="datetimeFigureOut">
              <a:rPr kumimoji="1" lang="zh-CN" altLang="en-US" smtClean="0"/>
              <a:t>2018/4/7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0FF8C-23EF-3F4B-A10F-4E0926E9656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982759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F57D3-E98A-6E45-9457-3770751E33F5}" type="datetimeFigureOut">
              <a:rPr kumimoji="1" lang="zh-CN" altLang="en-US" smtClean="0"/>
              <a:t>2018/4/7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0FF8C-23EF-3F4B-A10F-4E0926E9656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903406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3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path path="shap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9F57D3-E98A-6E45-9457-3770751E33F5}" type="datetimeFigureOut">
              <a:rPr kumimoji="1" lang="zh-CN" altLang="en-US" smtClean="0"/>
              <a:t>2018/4/7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C0FF8C-23EF-3F4B-A10F-4E0926E9656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133515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cnblogs.com/kidney/p/7384835.html?utm_source=debugrun&amp;utm_medium=referral" TargetMode="Externa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axios/axios" TargetMode="Externa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juejin.im/entry/58b7c5d8ac502e006cfee34a" TargetMode="Externa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711388" y="2433917"/>
            <a:ext cx="4531659" cy="1076045"/>
          </a:xfrm>
        </p:spPr>
        <p:txBody>
          <a:bodyPr>
            <a:normAutofit/>
          </a:bodyPr>
          <a:lstStyle/>
          <a:p>
            <a:r>
              <a:rPr kumimoji="1" lang="en-US" altLang="zh-CN" sz="4000" dirty="0" err="1" smtClean="0">
                <a:latin typeface="SimSun" charset="-122"/>
                <a:ea typeface="SimSun" charset="-122"/>
                <a:cs typeface="SimSun" charset="-122"/>
              </a:rPr>
              <a:t>vue</a:t>
            </a:r>
            <a:r>
              <a:rPr kumimoji="1" lang="en-US" altLang="zh-CN" sz="4000" dirty="0" smtClean="0">
                <a:latin typeface="SimSun" charset="-122"/>
                <a:ea typeface="SimSun" charset="-122"/>
                <a:cs typeface="SimSun" charset="-122"/>
              </a:rPr>
              <a:t> 2.0</a:t>
            </a:r>
            <a:endParaRPr kumimoji="1" lang="zh-CN" altLang="en-US" sz="4000" dirty="0">
              <a:latin typeface="SimSun" charset="-122"/>
              <a:ea typeface="SimSun" charset="-122"/>
              <a:cs typeface="SimSun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zh-CN" dirty="0" smtClean="0"/>
              <a:t> 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97650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accel="50000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2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2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accel="5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</p:bldLst>
      </p:timing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 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224288"/>
            <a:ext cx="10515600" cy="315726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kumimoji="1" lang="zh-CN" altLang="en-US" sz="2400" dirty="0" smtClean="0">
                <a:latin typeface="SimSun" charset="-122"/>
                <a:ea typeface="SimSun" charset="-122"/>
                <a:cs typeface="SimSun" charset="-122"/>
              </a:rPr>
              <a:t>在</a:t>
            </a:r>
            <a:r>
              <a:rPr kumimoji="1" lang="en-US" altLang="zh-CN" sz="2400" dirty="0" err="1" smtClean="0">
                <a:latin typeface="SimSun" charset="-122"/>
                <a:ea typeface="SimSun" charset="-122"/>
                <a:cs typeface="SimSun" charset="-122"/>
              </a:rPr>
              <a:t>src</a:t>
            </a:r>
            <a:r>
              <a:rPr kumimoji="1" lang="en-US" altLang="zh-CN" sz="2400" dirty="0" smtClean="0">
                <a:latin typeface="SimSun" charset="-122"/>
                <a:ea typeface="SimSun" charset="-122"/>
                <a:cs typeface="SimSun" charset="-122"/>
              </a:rPr>
              <a:t>/</a:t>
            </a:r>
            <a:r>
              <a:rPr kumimoji="1" lang="en-US" altLang="zh-CN" sz="2400" dirty="0" err="1" smtClean="0">
                <a:latin typeface="SimSun" charset="-122"/>
                <a:ea typeface="SimSun" charset="-122"/>
                <a:cs typeface="SimSun" charset="-122"/>
              </a:rPr>
              <a:t>main.js</a:t>
            </a:r>
            <a:r>
              <a:rPr kumimoji="1" lang="en-US" altLang="zh-CN" sz="2400" dirty="0" smtClean="0">
                <a:latin typeface="SimSun" charset="-122"/>
                <a:ea typeface="SimSun" charset="-122"/>
                <a:cs typeface="SimSun" charset="-122"/>
              </a:rPr>
              <a:t> </a:t>
            </a:r>
            <a:r>
              <a:rPr kumimoji="1" lang="zh-CN" altLang="en-US" sz="2400" dirty="0" smtClean="0">
                <a:latin typeface="SimSun" charset="-122"/>
                <a:ea typeface="SimSun" charset="-122"/>
                <a:cs typeface="SimSun" charset="-122"/>
              </a:rPr>
              <a:t>中有一句引入路由器的代码</a:t>
            </a:r>
            <a:endParaRPr kumimoji="1" lang="en-US" altLang="zh-CN" sz="2400" dirty="0" smtClean="0">
              <a:latin typeface="SimSun" charset="-122"/>
              <a:ea typeface="SimSun" charset="-122"/>
              <a:cs typeface="SimSun" charset="-122"/>
            </a:endParaRPr>
          </a:p>
          <a:p>
            <a:pPr>
              <a:lnSpc>
                <a:spcPct val="100000"/>
              </a:lnSpc>
            </a:pPr>
            <a:r>
              <a:rPr kumimoji="1" lang="en-US" altLang="zh-CN" sz="2400" dirty="0" err="1" smtClean="0">
                <a:latin typeface="SimSun" charset="-122"/>
                <a:ea typeface="SimSun" charset="-122"/>
                <a:cs typeface="SimSun" charset="-122"/>
              </a:rPr>
              <a:t>router.js</a:t>
            </a:r>
            <a:r>
              <a:rPr kumimoji="1" lang="en-US" altLang="zh-CN" sz="2400" dirty="0" smtClean="0">
                <a:latin typeface="SimSun" charset="-122"/>
                <a:ea typeface="SimSun" charset="-122"/>
                <a:cs typeface="SimSun" charset="-122"/>
              </a:rPr>
              <a:t> ........</a:t>
            </a:r>
          </a:p>
          <a:p>
            <a:pPr>
              <a:lnSpc>
                <a:spcPct val="100000"/>
              </a:lnSpc>
            </a:pPr>
            <a:r>
              <a:rPr kumimoji="1" lang="zh-CN" altLang="en-US" sz="2400" dirty="0" smtClean="0">
                <a:latin typeface="SimSun" charset="-122"/>
                <a:ea typeface="SimSun" charset="-122"/>
                <a:cs typeface="SimSun" charset="-122"/>
              </a:rPr>
              <a:t>在路由代码中可以看到，首先引入了路由插件，然后显示声明要用路由。</a:t>
            </a:r>
            <a:r>
              <a:rPr kumimoji="1" lang="en-US" altLang="zh-CN" sz="2400" dirty="0" err="1" smtClean="0">
                <a:latin typeface="SimSun" charset="-122"/>
                <a:ea typeface="SimSun" charset="-122"/>
                <a:cs typeface="SimSun" charset="-122"/>
              </a:rPr>
              <a:t>Vue.use</a:t>
            </a:r>
            <a:r>
              <a:rPr kumimoji="1" lang="en-US" altLang="zh-CN" sz="2400" dirty="0" smtClean="0">
                <a:latin typeface="SimSun" charset="-122"/>
                <a:ea typeface="SimSun" charset="-122"/>
                <a:cs typeface="SimSun" charset="-122"/>
              </a:rPr>
              <a:t>(Router).</a:t>
            </a:r>
            <a:r>
              <a:rPr kumimoji="1" lang="zh-CN" altLang="en-US" sz="2400" dirty="0" smtClean="0">
                <a:latin typeface="SimSun" charset="-122"/>
                <a:ea typeface="SimSun" charset="-122"/>
                <a:cs typeface="SimSun" charset="-122"/>
              </a:rPr>
              <a:t>。注意到</a:t>
            </a:r>
            <a:r>
              <a:rPr kumimoji="1" lang="en-US" altLang="zh-CN" sz="2400" dirty="0" err="1" smtClean="0">
                <a:latin typeface="SimSun" charset="-122"/>
                <a:ea typeface="SimSun" charset="-122"/>
                <a:cs typeface="SimSun" charset="-122"/>
              </a:rPr>
              <a:t>HelloWorld</a:t>
            </a:r>
            <a:r>
              <a:rPr kumimoji="1" lang="en-US" altLang="zh-CN" sz="2400" dirty="0" smtClean="0">
                <a:latin typeface="SimSun" charset="-122"/>
                <a:ea typeface="SimSun" charset="-122"/>
                <a:cs typeface="SimSun" charset="-122"/>
              </a:rPr>
              <a:t> </a:t>
            </a:r>
            <a:r>
              <a:rPr kumimoji="1" lang="zh-CN" altLang="en-US" sz="2400" dirty="0" smtClean="0">
                <a:latin typeface="SimSun" charset="-122"/>
                <a:ea typeface="SimSun" charset="-122"/>
                <a:cs typeface="SimSun" charset="-122"/>
              </a:rPr>
              <a:t>是页面（也可以是组件），接着注册路由器，然后配置路由。</a:t>
            </a:r>
            <a:endParaRPr kumimoji="1" lang="en-US" altLang="zh-CN" sz="2400" dirty="0" smtClean="0">
              <a:latin typeface="SimSun" charset="-122"/>
              <a:ea typeface="SimSun" charset="-122"/>
              <a:cs typeface="SimSun" charset="-122"/>
            </a:endParaRPr>
          </a:p>
          <a:p>
            <a:pPr>
              <a:lnSpc>
                <a:spcPct val="100000"/>
              </a:lnSpc>
            </a:pPr>
            <a:r>
              <a:rPr kumimoji="1" lang="zh-CN" altLang="en-US" sz="2400" dirty="0" smtClean="0">
                <a:latin typeface="SimSun" charset="-122"/>
                <a:ea typeface="SimSun" charset="-122"/>
                <a:cs typeface="SimSun" charset="-122"/>
              </a:rPr>
              <a:t>路由的配置一目了然，给不同的</a:t>
            </a:r>
            <a:r>
              <a:rPr kumimoji="1" lang="en-US" altLang="zh-CN" sz="2400" dirty="0" smtClean="0">
                <a:latin typeface="SimSun" charset="-122"/>
                <a:ea typeface="SimSun" charset="-122"/>
                <a:cs typeface="SimSun" charset="-122"/>
              </a:rPr>
              <a:t>path</a:t>
            </a:r>
            <a:r>
              <a:rPr kumimoji="1" lang="zh-CN" altLang="en-US" sz="2400" dirty="0" smtClean="0">
                <a:latin typeface="SimSun" charset="-122"/>
                <a:ea typeface="SimSun" charset="-122"/>
                <a:cs typeface="SimSun" charset="-122"/>
              </a:rPr>
              <a:t>分配不同的页面（或组件，页面和组件其实是一样的概念），</a:t>
            </a:r>
            <a:r>
              <a:rPr kumimoji="1" lang="en-US" altLang="zh-CN" sz="2400" dirty="0" smtClean="0">
                <a:latin typeface="SimSun" charset="-122"/>
                <a:ea typeface="SimSun" charset="-122"/>
                <a:cs typeface="SimSun" charset="-122"/>
              </a:rPr>
              <a:t>name</a:t>
            </a:r>
            <a:r>
              <a:rPr kumimoji="1" lang="zh-CN" altLang="en-US" sz="2400" dirty="0" smtClean="0">
                <a:latin typeface="SimSun" charset="-122"/>
                <a:ea typeface="SimSun" charset="-122"/>
                <a:cs typeface="SimSun" charset="-122"/>
              </a:rPr>
              <a:t> 参数不重要只是用来做识别用的。</a:t>
            </a:r>
            <a:endParaRPr kumimoji="1" lang="zh-CN" altLang="en-US" sz="2400" dirty="0">
              <a:latin typeface="SimSun" charset="-122"/>
              <a:ea typeface="SimSun" charset="-122"/>
              <a:cs typeface="SimSun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598" y="3381556"/>
            <a:ext cx="4127500" cy="3476444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382883" y="5486400"/>
            <a:ext cx="4916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红色框中的内容，其实就是</a:t>
            </a:r>
            <a:r>
              <a:rPr kumimoji="1" lang="en-US" altLang="zh-CN" dirty="0" smtClean="0">
                <a:latin typeface="SimSun" charset="-122"/>
                <a:ea typeface="SimSun" charset="-122"/>
                <a:cs typeface="SimSun" charset="-122"/>
              </a:rPr>
              <a:t> Hello</a:t>
            </a:r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 里面的内容</a:t>
            </a:r>
            <a:endParaRPr kumimoji="1" lang="en-US" altLang="zh-CN" dirty="0" smtClean="0">
              <a:latin typeface="SimSun" charset="-122"/>
              <a:ea typeface="SimSun" charset="-122"/>
              <a:cs typeface="SimSun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70068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 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kumimoji="1" lang="zh-CN" altLang="en-US" sz="2400" dirty="0" smtClean="0">
                <a:latin typeface="SimSun" charset="-122"/>
                <a:ea typeface="SimSun" charset="-122"/>
                <a:cs typeface="SimSun" charset="-122"/>
              </a:rPr>
              <a:t>路由的配置就算完成了，我个人习惯把页面放在 </a:t>
            </a:r>
            <a:r>
              <a:rPr kumimoji="1" lang="en-US" altLang="zh-CN" sz="2400" dirty="0" smtClean="0">
                <a:latin typeface="SimSun" charset="-122"/>
                <a:ea typeface="SimSun" charset="-122"/>
                <a:cs typeface="SimSun" charset="-122"/>
              </a:rPr>
              <a:t>pages</a:t>
            </a:r>
            <a:r>
              <a:rPr kumimoji="1" lang="zh-CN" altLang="en-US" sz="2400" dirty="0" smtClean="0">
                <a:latin typeface="SimSun" charset="-122"/>
                <a:ea typeface="SimSun" charset="-122"/>
                <a:cs typeface="SimSun" charset="-122"/>
              </a:rPr>
              <a:t> 目录下，组件放在 </a:t>
            </a:r>
            <a:r>
              <a:rPr kumimoji="1" lang="en-US" altLang="zh-CN" sz="2400" dirty="0" smtClean="0">
                <a:latin typeface="SimSun" charset="-122"/>
                <a:ea typeface="SimSun" charset="-122"/>
                <a:cs typeface="SimSun" charset="-122"/>
              </a:rPr>
              <a:t>components</a:t>
            </a:r>
            <a:r>
              <a:rPr kumimoji="1" lang="zh-CN" altLang="en-US" sz="2400" dirty="0" smtClean="0">
                <a:latin typeface="SimSun" charset="-122"/>
                <a:ea typeface="SimSun" charset="-122"/>
                <a:cs typeface="SimSun" charset="-122"/>
              </a:rPr>
              <a:t> 目录下。</a:t>
            </a:r>
            <a:endParaRPr kumimoji="1" lang="en-US" altLang="zh-CN" sz="2400" dirty="0" smtClean="0">
              <a:latin typeface="SimSun" charset="-122"/>
              <a:ea typeface="SimSun" charset="-122"/>
              <a:cs typeface="SimSun" charset="-122"/>
            </a:endParaRPr>
          </a:p>
          <a:p>
            <a:pPr>
              <a:lnSpc>
                <a:spcPct val="100000"/>
              </a:lnSpc>
            </a:pPr>
            <a:r>
              <a:rPr kumimoji="1" lang="zh-CN" altLang="en-US" sz="2400" dirty="0" smtClean="0">
                <a:latin typeface="SimSun" charset="-122"/>
                <a:ea typeface="SimSun" charset="-122"/>
                <a:cs typeface="SimSun" charset="-122"/>
              </a:rPr>
              <a:t>很多情况会用到子路由</a:t>
            </a:r>
            <a:endParaRPr kumimoji="1" lang="zh-CN" altLang="en-US" sz="2400" dirty="0">
              <a:latin typeface="SimSun" charset="-122"/>
              <a:ea typeface="SimSun" charset="-122"/>
              <a:cs typeface="SimSun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052423" y="1690688"/>
            <a:ext cx="4097597" cy="3970318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CN" dirty="0"/>
              <a:t>{</a:t>
            </a:r>
            <a:r>
              <a:rPr lang="en-US" altLang="zh-CN" dirty="0" smtClean="0"/>
              <a:t> </a:t>
            </a:r>
          </a:p>
          <a:p>
            <a:r>
              <a:rPr lang="en-US" altLang="zh-CN" dirty="0" smtClean="0"/>
              <a:t>	path</a:t>
            </a:r>
            <a:r>
              <a:rPr lang="en-US" altLang="zh-CN" dirty="0"/>
              <a:t>:</a:t>
            </a:r>
            <a:r>
              <a:rPr lang="en-US" altLang="zh-CN" dirty="0" smtClean="0"/>
              <a:t> '/hello', </a:t>
            </a:r>
          </a:p>
          <a:p>
            <a:r>
              <a:rPr lang="en-US" altLang="zh-CN" dirty="0"/>
              <a:t>	</a:t>
            </a:r>
            <a:r>
              <a:rPr lang="en-US" altLang="zh-CN" dirty="0" smtClean="0"/>
              <a:t>name</a:t>
            </a:r>
            <a:r>
              <a:rPr lang="en-US" altLang="zh-CN" dirty="0"/>
              <a:t>:</a:t>
            </a:r>
            <a:r>
              <a:rPr lang="en-US" altLang="zh-CN" dirty="0" smtClean="0"/>
              <a:t> hello', </a:t>
            </a:r>
          </a:p>
          <a:p>
            <a:r>
              <a:rPr lang="en-US" altLang="zh-CN" dirty="0"/>
              <a:t>	</a:t>
            </a:r>
            <a:r>
              <a:rPr lang="en-US" altLang="zh-CN" dirty="0" smtClean="0"/>
              <a:t>component</a:t>
            </a:r>
            <a:r>
              <a:rPr lang="en-US" altLang="zh-CN" dirty="0"/>
              <a:t>:</a:t>
            </a:r>
            <a:r>
              <a:rPr lang="en-US" altLang="zh-CN" dirty="0" smtClean="0"/>
              <a:t> Hello, </a:t>
            </a:r>
          </a:p>
          <a:p>
            <a:r>
              <a:rPr lang="en-US" altLang="zh-CN" dirty="0"/>
              <a:t>	</a:t>
            </a:r>
            <a:r>
              <a:rPr lang="en-US" altLang="zh-CN" dirty="0" smtClean="0"/>
              <a:t>children</a:t>
            </a:r>
            <a:r>
              <a:rPr lang="en-US" altLang="zh-CN" dirty="0"/>
              <a:t>:</a:t>
            </a:r>
            <a:r>
              <a:rPr lang="en-US" altLang="zh-CN" dirty="0" smtClean="0"/>
              <a:t> </a:t>
            </a:r>
            <a:r>
              <a:rPr lang="en-US" altLang="zh-CN" dirty="0"/>
              <a:t>[</a:t>
            </a:r>
            <a:r>
              <a:rPr lang="en-US" altLang="zh-CN" dirty="0" smtClean="0"/>
              <a:t> </a:t>
            </a:r>
          </a:p>
          <a:p>
            <a:r>
              <a:rPr lang="en-US" altLang="zh-CN" dirty="0"/>
              <a:t>	</a:t>
            </a:r>
            <a:r>
              <a:rPr lang="zh-CN" altLang="en-US" dirty="0"/>
              <a:t> </a:t>
            </a:r>
            <a:r>
              <a:rPr lang="zh-CN" altLang="en-US" dirty="0" smtClean="0"/>
              <a:t>     </a:t>
            </a:r>
            <a:r>
              <a:rPr lang="en-US" altLang="zh-CN" dirty="0" smtClean="0"/>
              <a:t>{ </a:t>
            </a:r>
          </a:p>
          <a:p>
            <a:r>
              <a:rPr lang="en-US" altLang="zh-CN" dirty="0"/>
              <a:t>	</a:t>
            </a:r>
            <a:r>
              <a:rPr lang="en-US" altLang="zh-CN" dirty="0" smtClean="0"/>
              <a:t>	path</a:t>
            </a:r>
            <a:r>
              <a:rPr lang="en-US" altLang="zh-CN" dirty="0"/>
              <a:t>:</a:t>
            </a:r>
            <a:r>
              <a:rPr lang="en-US" altLang="zh-CN" dirty="0" smtClean="0"/>
              <a:t> </a:t>
            </a:r>
            <a:r>
              <a:rPr lang="en-US" altLang="zh-CN" dirty="0"/>
              <a:t>'/',</a:t>
            </a:r>
            <a:r>
              <a:rPr lang="en-US" altLang="zh-CN" dirty="0" smtClean="0"/>
              <a:t> </a:t>
            </a:r>
          </a:p>
          <a:p>
            <a:r>
              <a:rPr lang="en-US" altLang="zh-CN" dirty="0"/>
              <a:t>	</a:t>
            </a:r>
            <a:r>
              <a:rPr lang="en-US" altLang="zh-CN" dirty="0" smtClean="0"/>
              <a:t>	component</a:t>
            </a:r>
            <a:r>
              <a:rPr lang="en-US" altLang="zh-CN" dirty="0"/>
              <a:t>:</a:t>
            </a:r>
            <a:r>
              <a:rPr lang="en-US" altLang="zh-CN" dirty="0" smtClean="0"/>
              <a:t> page1 </a:t>
            </a:r>
            <a:r>
              <a:rPr lang="zh-CN" altLang="en-US" dirty="0" smtClean="0"/>
              <a:t>  </a:t>
            </a:r>
            <a:endParaRPr lang="en-US" altLang="zh-CN" dirty="0" smtClean="0"/>
          </a:p>
          <a:p>
            <a:r>
              <a:rPr lang="en-US" altLang="zh-CN" dirty="0"/>
              <a:t>	</a:t>
            </a:r>
            <a:r>
              <a:rPr lang="zh-CN" altLang="en-US" dirty="0" smtClean="0"/>
              <a:t>      </a:t>
            </a:r>
            <a:r>
              <a:rPr lang="en-US" altLang="zh-CN" dirty="0" smtClean="0"/>
              <a:t>}, </a:t>
            </a:r>
            <a:r>
              <a:rPr lang="en-US" altLang="zh-CN" dirty="0"/>
              <a:t>{</a:t>
            </a:r>
            <a:r>
              <a:rPr lang="en-US" altLang="zh-CN" dirty="0" smtClean="0"/>
              <a:t> </a:t>
            </a:r>
          </a:p>
          <a:p>
            <a:r>
              <a:rPr lang="en-US" altLang="zh-CN" dirty="0"/>
              <a:t>	</a:t>
            </a:r>
            <a:r>
              <a:rPr lang="en-US" altLang="zh-CN" dirty="0" smtClean="0"/>
              <a:t>	path</a:t>
            </a:r>
            <a:r>
              <a:rPr lang="en-US" altLang="zh-CN" dirty="0"/>
              <a:t>:</a:t>
            </a:r>
            <a:r>
              <a:rPr lang="en-US" altLang="zh-CN" dirty="0" smtClean="0"/>
              <a:t> </a:t>
            </a:r>
            <a:r>
              <a:rPr lang="en-US" altLang="zh-CN" dirty="0"/>
              <a:t>'info',</a:t>
            </a:r>
            <a:r>
              <a:rPr lang="en-US" altLang="zh-CN" dirty="0" smtClean="0"/>
              <a:t> </a:t>
            </a:r>
          </a:p>
          <a:p>
            <a:r>
              <a:rPr lang="en-US" altLang="zh-CN" dirty="0"/>
              <a:t>	</a:t>
            </a:r>
            <a:r>
              <a:rPr lang="en-US" altLang="zh-CN" dirty="0" smtClean="0"/>
              <a:t>	component</a:t>
            </a:r>
            <a:r>
              <a:rPr lang="en-US" altLang="zh-CN" dirty="0"/>
              <a:t>:</a:t>
            </a:r>
            <a:r>
              <a:rPr lang="en-US" altLang="zh-CN" dirty="0" smtClean="0"/>
              <a:t> page2 </a:t>
            </a:r>
          </a:p>
          <a:p>
            <a:r>
              <a:rPr lang="en-US" altLang="zh-CN" dirty="0"/>
              <a:t>	</a:t>
            </a:r>
            <a:r>
              <a:rPr lang="zh-CN" altLang="en-US" dirty="0" smtClean="0"/>
              <a:t>         </a:t>
            </a:r>
            <a:r>
              <a:rPr lang="en-US" altLang="zh-CN" dirty="0" smtClean="0"/>
              <a:t>} </a:t>
            </a:r>
          </a:p>
          <a:p>
            <a:r>
              <a:rPr lang="en-US" altLang="zh-CN" dirty="0"/>
              <a:t>	</a:t>
            </a:r>
            <a:r>
              <a:rPr lang="zh-CN" altLang="en-US" dirty="0" smtClean="0"/>
              <a:t> </a:t>
            </a:r>
            <a:r>
              <a:rPr lang="en-US" altLang="zh-CN" dirty="0" smtClean="0"/>
              <a:t>]</a:t>
            </a:r>
          </a:p>
          <a:p>
            <a:r>
              <a:rPr lang="en-US" altLang="zh-CN" dirty="0" smtClean="0"/>
              <a:t> </a:t>
            </a:r>
            <a:r>
              <a:rPr lang="en-US" altLang="zh-CN" dirty="0"/>
              <a:t>}</a:t>
            </a:r>
            <a:endParaRPr kumimoji="1"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5150021" y="2122098"/>
            <a:ext cx="70419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访问  </a:t>
            </a:r>
            <a:r>
              <a:rPr kumimoji="1" lang="en-US" altLang="zh-CN" dirty="0" smtClean="0">
                <a:latin typeface="SimSun" charset="-122"/>
                <a:ea typeface="SimSun" charset="-122"/>
                <a:cs typeface="SimSun" charset="-122"/>
              </a:rPr>
              <a:t>/hello</a:t>
            </a:r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  的时候会访问 </a:t>
            </a:r>
            <a:r>
              <a:rPr kumimoji="1" lang="en-US" altLang="zh-CN" dirty="0" smtClean="0">
                <a:latin typeface="SimSun" charset="-122"/>
                <a:ea typeface="SimSun" charset="-122"/>
                <a:cs typeface="SimSun" charset="-122"/>
              </a:rPr>
              <a:t>Hello</a:t>
            </a:r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 页面，</a:t>
            </a:r>
            <a:r>
              <a:rPr kumimoji="1" lang="en-US" altLang="zh-CN" dirty="0" smtClean="0">
                <a:latin typeface="SimSun" charset="-122"/>
                <a:ea typeface="SimSun" charset="-122"/>
                <a:cs typeface="SimSun" charset="-122"/>
              </a:rPr>
              <a:t>Hello</a:t>
            </a:r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里面放个路由器就</a:t>
            </a:r>
            <a:endParaRPr kumimoji="1" lang="en-US" altLang="zh-CN" dirty="0" smtClean="0">
              <a:latin typeface="SimSun" charset="-122"/>
              <a:ea typeface="SimSun" charset="-122"/>
              <a:cs typeface="SimSun" charset="-122"/>
            </a:endParaRPr>
          </a:p>
          <a:p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可以了，然后访问  </a:t>
            </a:r>
            <a:r>
              <a:rPr kumimoji="1" lang="en-US" altLang="zh-CN" dirty="0" smtClean="0">
                <a:latin typeface="SimSun" charset="-122"/>
                <a:ea typeface="SimSun" charset="-122"/>
                <a:cs typeface="SimSun" charset="-122"/>
              </a:rPr>
              <a:t>/hello/info</a:t>
            </a:r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 的时候会往路由容器中放置</a:t>
            </a:r>
            <a:r>
              <a:rPr kumimoji="1" lang="en-US" altLang="zh-CN" dirty="0" smtClean="0">
                <a:latin typeface="SimSun" charset="-122"/>
                <a:ea typeface="SimSun" charset="-122"/>
                <a:cs typeface="SimSun" charset="-122"/>
              </a:rPr>
              <a:t>page2</a:t>
            </a:r>
          </a:p>
          <a:p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的内容</a:t>
            </a:r>
            <a:endParaRPr kumimoji="1" lang="zh-CN" altLang="en-US" dirty="0">
              <a:latin typeface="SimSun" charset="-122"/>
              <a:ea typeface="SimSun" charset="-122"/>
              <a:cs typeface="SimSun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641675" y="3450566"/>
            <a:ext cx="3999813" cy="120032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mr-IN" altLang="zh-CN" dirty="0"/>
              <a:t>&lt;</a:t>
            </a:r>
            <a:r>
              <a:rPr lang="mr-IN" altLang="zh-CN" dirty="0" err="1" smtClean="0"/>
              <a:t>template</a:t>
            </a:r>
            <a:r>
              <a:rPr lang="mr-IN" altLang="zh-CN" dirty="0"/>
              <a:t>&gt;</a:t>
            </a:r>
            <a:r>
              <a:rPr lang="mr-IN" altLang="zh-CN" dirty="0" smtClean="0"/>
              <a:t> </a:t>
            </a:r>
            <a:endParaRPr lang="en-US" altLang="zh-CN" dirty="0" smtClean="0"/>
          </a:p>
          <a:p>
            <a:r>
              <a:rPr lang="en-US" altLang="zh-CN" dirty="0"/>
              <a:t>	</a:t>
            </a:r>
            <a:r>
              <a:rPr lang="mr-IN" altLang="zh-CN" dirty="0" smtClean="0"/>
              <a:t>&lt;</a:t>
            </a:r>
            <a:r>
              <a:rPr lang="mr-IN" altLang="zh-CN" dirty="0" err="1" smtClean="0"/>
              <a:t>div</a:t>
            </a:r>
            <a:r>
              <a:rPr lang="mr-IN" altLang="zh-CN" dirty="0"/>
              <a:t>&gt;</a:t>
            </a:r>
            <a:r>
              <a:rPr lang="zh-CN" altLang="mr-IN" dirty="0" smtClean="0"/>
              <a:t>公用部分</a:t>
            </a:r>
            <a:r>
              <a:rPr lang="mr-IN" altLang="zh-CN" dirty="0"/>
              <a:t>&lt;/</a:t>
            </a:r>
            <a:r>
              <a:rPr lang="mr-IN" altLang="zh-CN" dirty="0" err="1" smtClean="0"/>
              <a:t>div</a:t>
            </a:r>
            <a:r>
              <a:rPr lang="mr-IN" altLang="zh-CN" dirty="0"/>
              <a:t>&gt;</a:t>
            </a:r>
            <a:r>
              <a:rPr lang="mr-IN" altLang="zh-CN" dirty="0" smtClean="0"/>
              <a:t> </a:t>
            </a:r>
            <a:endParaRPr lang="en-US" altLang="zh-CN" dirty="0" smtClean="0"/>
          </a:p>
          <a:p>
            <a:r>
              <a:rPr lang="en-US" altLang="zh-CN" dirty="0"/>
              <a:t>	</a:t>
            </a:r>
            <a:r>
              <a:rPr lang="mr-IN" altLang="zh-CN" dirty="0" smtClean="0"/>
              <a:t>&lt;</a:t>
            </a:r>
            <a:r>
              <a:rPr lang="mr-IN" altLang="zh-CN" dirty="0" err="1" smtClean="0"/>
              <a:t>router</a:t>
            </a:r>
            <a:r>
              <a:rPr lang="mr-IN" altLang="zh-CN" dirty="0" err="1"/>
              <a:t>-</a:t>
            </a:r>
            <a:r>
              <a:rPr lang="mr-IN" altLang="zh-CN" dirty="0" err="1" smtClean="0"/>
              <a:t>view</a:t>
            </a:r>
            <a:r>
              <a:rPr lang="mr-IN" altLang="zh-CN" dirty="0"/>
              <a:t>&gt;&lt;/</a:t>
            </a:r>
            <a:r>
              <a:rPr lang="mr-IN" altLang="zh-CN" dirty="0" err="1" smtClean="0"/>
              <a:t>router</a:t>
            </a:r>
            <a:r>
              <a:rPr lang="mr-IN" altLang="zh-CN" dirty="0" err="1"/>
              <a:t>-</a:t>
            </a:r>
            <a:r>
              <a:rPr lang="mr-IN" altLang="zh-CN" dirty="0" err="1" smtClean="0"/>
              <a:t>view</a:t>
            </a:r>
            <a:r>
              <a:rPr lang="mr-IN" altLang="zh-CN" dirty="0"/>
              <a:t>&gt;</a:t>
            </a:r>
            <a:r>
              <a:rPr lang="mr-IN" altLang="zh-CN" dirty="0" smtClean="0"/>
              <a:t> </a:t>
            </a:r>
            <a:endParaRPr lang="en-US" altLang="zh-CN" dirty="0" smtClean="0"/>
          </a:p>
          <a:p>
            <a:r>
              <a:rPr lang="mr-IN" altLang="zh-CN" dirty="0" smtClean="0"/>
              <a:t>&lt;/</a:t>
            </a:r>
            <a:r>
              <a:rPr lang="mr-IN" altLang="zh-CN" dirty="0" err="1" smtClean="0"/>
              <a:t>template</a:t>
            </a:r>
            <a:r>
              <a:rPr lang="mr-IN" altLang="zh-CN" dirty="0"/>
              <a:t>&gt;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47350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/>
      <p:bldP spid="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sz="3000" dirty="0" smtClean="0">
                <a:latin typeface="SimSun" charset="-122"/>
                <a:ea typeface="SimSun" charset="-122"/>
                <a:cs typeface="SimSun" charset="-122"/>
              </a:rPr>
              <a:t>小结</a:t>
            </a:r>
            <a:endParaRPr kumimoji="1" lang="zh-CN" altLang="en-US" sz="3000" dirty="0">
              <a:latin typeface="SimSun" charset="-122"/>
              <a:ea typeface="SimSun" charset="-122"/>
              <a:cs typeface="SimSun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359799"/>
            <a:ext cx="10515600" cy="109010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kumimoji="1" lang="zh-CN" altLang="en-US" sz="2400" dirty="0" smtClean="0">
                <a:latin typeface="SimSun" charset="-122"/>
                <a:ea typeface="SimSun" charset="-122"/>
                <a:cs typeface="SimSun" charset="-122"/>
              </a:rPr>
              <a:t>根据刚才的</a:t>
            </a:r>
            <a:r>
              <a:rPr kumimoji="1" lang="en-US" altLang="zh-CN" sz="2400" dirty="0" smtClean="0">
                <a:latin typeface="SimSun" charset="-122"/>
                <a:ea typeface="SimSun" charset="-122"/>
                <a:cs typeface="SimSun" charset="-122"/>
              </a:rPr>
              <a:t>demo</a:t>
            </a:r>
            <a:r>
              <a:rPr kumimoji="1" lang="zh-CN" altLang="en-US" sz="2400" dirty="0" smtClean="0">
                <a:latin typeface="SimSun" charset="-122"/>
                <a:ea typeface="SimSun" charset="-122"/>
                <a:cs typeface="SimSun" charset="-122"/>
              </a:rPr>
              <a:t>， 从初始化到页面展示，</a:t>
            </a:r>
            <a:r>
              <a:rPr kumimoji="1" lang="en-US" altLang="zh-CN" sz="2400" dirty="0" err="1" smtClean="0">
                <a:latin typeface="SimSun" charset="-122"/>
                <a:ea typeface="SimSun" charset="-122"/>
                <a:cs typeface="SimSun" charset="-122"/>
              </a:rPr>
              <a:t>vue</a:t>
            </a:r>
            <a:r>
              <a:rPr kumimoji="1" lang="zh-CN" altLang="en-US" sz="2400" dirty="0" smtClean="0">
                <a:latin typeface="SimSun" charset="-122"/>
                <a:ea typeface="SimSun" charset="-122"/>
                <a:cs typeface="SimSun" charset="-122"/>
              </a:rPr>
              <a:t> 的页面架构流大概是这样的。</a:t>
            </a:r>
            <a:endParaRPr kumimoji="1" lang="zh-CN" altLang="en-US" sz="2400" dirty="0">
              <a:latin typeface="SimSun" charset="-122"/>
              <a:ea typeface="SimSun" charset="-122"/>
              <a:cs typeface="SimSun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904850"/>
            <a:ext cx="5676154" cy="4839418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155940" y="2674189"/>
            <a:ext cx="2954655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总结下前面涉及到的内容：</a:t>
            </a:r>
            <a:endParaRPr kumimoji="1" lang="en-US" altLang="zh-CN" dirty="0" smtClean="0">
              <a:latin typeface="SimSun" charset="-122"/>
              <a:ea typeface="SimSun" charset="-122"/>
              <a:cs typeface="SimSun" charset="-122"/>
            </a:endParaRPr>
          </a:p>
          <a:p>
            <a:endParaRPr kumimoji="1" lang="en-US" altLang="zh-CN" dirty="0">
              <a:latin typeface="SimSun" charset="-122"/>
              <a:ea typeface="SimSun" charset="-122"/>
              <a:cs typeface="SimSun" charset="-122"/>
            </a:endParaRPr>
          </a:p>
          <a:p>
            <a:pPr marL="342900" indent="-342900">
              <a:buAutoNum type="arabicPeriod"/>
            </a:pPr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搭建环境</a:t>
            </a:r>
            <a:endParaRPr kumimoji="1" lang="en-US" altLang="zh-CN" dirty="0" smtClean="0">
              <a:latin typeface="SimSun" charset="-122"/>
              <a:ea typeface="SimSun" charset="-122"/>
              <a:cs typeface="SimSun" charset="-122"/>
            </a:endParaRPr>
          </a:p>
          <a:p>
            <a:pPr marL="342900" indent="-342900">
              <a:buAutoNum type="arabicPeriod"/>
            </a:pPr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代码逻辑</a:t>
            </a:r>
            <a:endParaRPr kumimoji="1" lang="en-US" altLang="zh-CN" dirty="0" smtClean="0">
              <a:latin typeface="SimSun" charset="-122"/>
              <a:ea typeface="SimSun" charset="-122"/>
              <a:cs typeface="SimSun" charset="-122"/>
            </a:endParaRPr>
          </a:p>
          <a:p>
            <a:pPr marL="342900" indent="-342900">
              <a:buAutoNum type="arabicPeriod"/>
            </a:pPr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单页面组件</a:t>
            </a:r>
            <a:endParaRPr kumimoji="1" lang="en-US" altLang="zh-CN" dirty="0" smtClean="0">
              <a:latin typeface="SimSun" charset="-122"/>
              <a:ea typeface="SimSun" charset="-122"/>
              <a:cs typeface="SimSun" charset="-122"/>
            </a:endParaRPr>
          </a:p>
          <a:p>
            <a:pPr marL="342900" indent="-342900">
              <a:buAutoNum type="arabicPeriod"/>
            </a:pPr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路由</a:t>
            </a:r>
            <a:endParaRPr kumimoji="1" lang="en-US" altLang="zh-CN" dirty="0" smtClean="0">
              <a:latin typeface="SimSun" charset="-122"/>
              <a:ea typeface="SimSun" charset="-122"/>
              <a:cs typeface="SimSun" charset="-122"/>
            </a:endParaRPr>
          </a:p>
          <a:p>
            <a:pPr marL="342900" indent="-342900">
              <a:buAutoNum type="arabicPeriod"/>
            </a:pPr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子路由</a:t>
            </a:r>
            <a:endParaRPr kumimoji="1" lang="zh-CN" altLang="en-US" dirty="0">
              <a:latin typeface="SimSun" charset="-122"/>
              <a:ea typeface="SimSun" charset="-122"/>
              <a:cs typeface="SimSun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155940" y="4705514"/>
            <a:ext cx="517641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latin typeface="SimSun" charset="-122"/>
                <a:ea typeface="SimSun" charset="-122"/>
                <a:cs typeface="SimSun" charset="-122"/>
              </a:rPr>
              <a:t>以上讲解内容是对</a:t>
            </a:r>
            <a:r>
              <a:rPr lang="en-US" altLang="zh-CN" dirty="0" err="1" smtClean="0">
                <a:latin typeface="SimSun" charset="-122"/>
                <a:ea typeface="SimSun" charset="-122"/>
                <a:cs typeface="SimSun" charset="-122"/>
              </a:rPr>
              <a:t>Vue</a:t>
            </a:r>
            <a:r>
              <a:rPr lang="zh-CN" altLang="en-US" dirty="0" smtClean="0">
                <a:latin typeface="SimSun" charset="-122"/>
                <a:ea typeface="SimSun" charset="-122"/>
                <a:cs typeface="SimSun" charset="-122"/>
              </a:rPr>
              <a:t>的</a:t>
            </a:r>
            <a:r>
              <a:rPr lang="zh-CN" altLang="en-US" dirty="0">
                <a:latin typeface="SimSun" charset="-122"/>
                <a:ea typeface="SimSun" charset="-122"/>
                <a:cs typeface="SimSun" charset="-122"/>
              </a:rPr>
              <a:t>简单</a:t>
            </a:r>
            <a:r>
              <a:rPr lang="zh-CN" altLang="en-US" dirty="0" smtClean="0">
                <a:latin typeface="SimSun" charset="-122"/>
                <a:ea typeface="SimSun" charset="-122"/>
                <a:cs typeface="SimSun" charset="-122"/>
              </a:rPr>
              <a:t>介绍</a:t>
            </a:r>
            <a:r>
              <a:rPr lang="en-US" altLang="zh-CN" dirty="0" smtClean="0">
                <a:latin typeface="SimSun" charset="-122"/>
                <a:ea typeface="SimSun" charset="-122"/>
                <a:cs typeface="SimSun" charset="-122"/>
              </a:rPr>
              <a:t>,</a:t>
            </a:r>
            <a:r>
              <a:rPr lang="zh-CN" altLang="en-US" dirty="0" smtClean="0">
                <a:latin typeface="SimSun" charset="-122"/>
                <a:ea typeface="SimSun" charset="-122"/>
                <a:cs typeface="SimSun" charset="-122"/>
              </a:rPr>
              <a:t>使用</a:t>
            </a:r>
            <a:r>
              <a:rPr lang="en-US" altLang="zh-CN" dirty="0" err="1" smtClean="0">
                <a:latin typeface="SimSun" charset="-122"/>
                <a:ea typeface="SimSun" charset="-122"/>
                <a:cs typeface="SimSun" charset="-122"/>
              </a:rPr>
              <a:t>Vue</a:t>
            </a:r>
            <a:r>
              <a:rPr lang="zh-CN" altLang="en-US" dirty="0">
                <a:latin typeface="SimSun" charset="-122"/>
                <a:ea typeface="SimSun" charset="-122"/>
                <a:cs typeface="SimSun" charset="-122"/>
              </a:rPr>
              <a:t>能</a:t>
            </a:r>
            <a:r>
              <a:rPr lang="zh-CN" altLang="en-US" dirty="0" smtClean="0">
                <a:latin typeface="SimSun" charset="-122"/>
                <a:ea typeface="SimSun" charset="-122"/>
                <a:cs typeface="SimSun" charset="-122"/>
              </a:rPr>
              <a:t>掌握</a:t>
            </a:r>
            <a:endParaRPr lang="en-US" altLang="zh-CN" dirty="0" smtClean="0">
              <a:latin typeface="SimSun" charset="-122"/>
              <a:ea typeface="SimSun" charset="-122"/>
              <a:cs typeface="SimSun" charset="-122"/>
            </a:endParaRPr>
          </a:p>
          <a:p>
            <a:r>
              <a:rPr lang="zh-CN" altLang="en-US" dirty="0" smtClean="0">
                <a:latin typeface="SimSun" charset="-122"/>
                <a:ea typeface="SimSun" charset="-122"/>
                <a:cs typeface="SimSun" charset="-122"/>
              </a:rPr>
              <a:t>组件</a:t>
            </a:r>
            <a:r>
              <a:rPr lang="zh-CN" altLang="en-US" dirty="0">
                <a:latin typeface="SimSun" charset="-122"/>
                <a:ea typeface="SimSun" charset="-122"/>
                <a:cs typeface="SimSun" charset="-122"/>
              </a:rPr>
              <a:t>和</a:t>
            </a:r>
            <a:r>
              <a:rPr lang="zh-CN" altLang="en-US" dirty="0" smtClean="0">
                <a:latin typeface="SimSun" charset="-122"/>
                <a:ea typeface="SimSun" charset="-122"/>
                <a:cs typeface="SimSun" charset="-122"/>
              </a:rPr>
              <a:t>路由，对后续</a:t>
            </a:r>
            <a:r>
              <a:rPr lang="zh-CN" altLang="en-US" dirty="0">
                <a:latin typeface="SimSun" charset="-122"/>
                <a:ea typeface="SimSun" charset="-122"/>
                <a:cs typeface="SimSun" charset="-122"/>
              </a:rPr>
              <a:t>了解他的工作机制有着很</a:t>
            </a:r>
            <a:r>
              <a:rPr lang="zh-CN" altLang="en-US" dirty="0" smtClean="0">
                <a:latin typeface="SimSun" charset="-122"/>
                <a:ea typeface="SimSun" charset="-122"/>
                <a:cs typeface="SimSun" charset="-122"/>
              </a:rPr>
              <a:t>大</a:t>
            </a:r>
            <a:endParaRPr lang="en-US" altLang="zh-CN" dirty="0" smtClean="0">
              <a:latin typeface="SimSun" charset="-122"/>
              <a:ea typeface="SimSun" charset="-122"/>
              <a:cs typeface="SimSun" charset="-122"/>
            </a:endParaRPr>
          </a:p>
          <a:p>
            <a:r>
              <a:rPr lang="zh-CN" altLang="en-US" dirty="0" smtClean="0">
                <a:latin typeface="SimSun" charset="-122"/>
                <a:ea typeface="SimSun" charset="-122"/>
                <a:cs typeface="SimSun" charset="-122"/>
              </a:rPr>
              <a:t>的帮助。</a:t>
            </a:r>
            <a:endParaRPr lang="en-US" altLang="zh-CN" dirty="0" smtClean="0">
              <a:latin typeface="SimSun" charset="-122"/>
              <a:ea typeface="SimSun" charset="-122"/>
              <a:cs typeface="SimSun" charset="-122"/>
            </a:endParaRPr>
          </a:p>
          <a:p>
            <a:r>
              <a:rPr lang="zh-CN" altLang="en-US" b="1" dirty="0" smtClean="0">
                <a:latin typeface="SimSun" charset="-122"/>
                <a:ea typeface="SimSun" charset="-122"/>
                <a:cs typeface="SimSun" charset="-122"/>
              </a:rPr>
              <a:t>这个</a:t>
            </a:r>
            <a:r>
              <a:rPr lang="en-US" altLang="zh-CN" b="1" dirty="0" smtClean="0">
                <a:latin typeface="SimSun" charset="-122"/>
                <a:ea typeface="SimSun" charset="-122"/>
                <a:cs typeface="SimSun" charset="-122"/>
              </a:rPr>
              <a:t>demo</a:t>
            </a:r>
            <a:r>
              <a:rPr lang="zh-CN" altLang="en-US" b="1" dirty="0" smtClean="0">
                <a:latin typeface="SimSun" charset="-122"/>
                <a:ea typeface="SimSun" charset="-122"/>
                <a:cs typeface="SimSun" charset="-122"/>
              </a:rPr>
              <a:t>只是</a:t>
            </a:r>
            <a:r>
              <a:rPr lang="zh-CN" altLang="en-US" b="1" dirty="0">
                <a:latin typeface="SimSun" charset="-122"/>
                <a:ea typeface="SimSun" charset="-122"/>
                <a:cs typeface="SimSun" charset="-122"/>
              </a:rPr>
              <a:t>简单介绍了单页面组件</a:t>
            </a:r>
            <a:r>
              <a:rPr lang="zh-CN" altLang="en-US" b="1" dirty="0" smtClean="0">
                <a:latin typeface="SimSun" charset="-122"/>
                <a:ea typeface="SimSun" charset="-122"/>
                <a:cs typeface="SimSun" charset="-122"/>
              </a:rPr>
              <a:t>，在</a:t>
            </a:r>
            <a:r>
              <a:rPr lang="zh-CN" altLang="en-US" b="1" dirty="0">
                <a:latin typeface="SimSun" charset="-122"/>
                <a:ea typeface="SimSun" charset="-122"/>
                <a:cs typeface="SimSun" charset="-122"/>
              </a:rPr>
              <a:t>下</a:t>
            </a:r>
            <a:r>
              <a:rPr lang="zh-CN" altLang="en-US" b="1" dirty="0" smtClean="0">
                <a:latin typeface="SimSun" charset="-122"/>
                <a:ea typeface="SimSun" charset="-122"/>
                <a:cs typeface="SimSun" charset="-122"/>
              </a:rPr>
              <a:t>一个</a:t>
            </a:r>
            <a:endParaRPr lang="en-US" altLang="zh-CN" b="1" dirty="0" smtClean="0">
              <a:latin typeface="SimSun" charset="-122"/>
              <a:ea typeface="SimSun" charset="-122"/>
              <a:cs typeface="SimSun" charset="-122"/>
            </a:endParaRPr>
          </a:p>
          <a:p>
            <a:r>
              <a:rPr lang="en-US" altLang="zh-CN" b="1" dirty="0" smtClean="0">
                <a:latin typeface="SimSun" charset="-122"/>
                <a:ea typeface="SimSun" charset="-122"/>
                <a:cs typeface="SimSun" charset="-122"/>
              </a:rPr>
              <a:t>demo</a:t>
            </a:r>
            <a:r>
              <a:rPr lang="zh-CN" altLang="en-US" b="1" dirty="0" smtClean="0">
                <a:latin typeface="SimSun" charset="-122"/>
                <a:ea typeface="SimSun" charset="-122"/>
                <a:cs typeface="SimSun" charset="-122"/>
              </a:rPr>
              <a:t>将</a:t>
            </a:r>
            <a:r>
              <a:rPr lang="zh-CN" altLang="en-US" b="1" dirty="0">
                <a:latin typeface="SimSun" charset="-122"/>
                <a:ea typeface="SimSun" charset="-122"/>
                <a:cs typeface="SimSun" charset="-122"/>
              </a:rPr>
              <a:t>通过一个实战的项目</a:t>
            </a:r>
            <a:r>
              <a:rPr lang="zh-CN" altLang="en-US" b="1" dirty="0" smtClean="0">
                <a:latin typeface="SimSun" charset="-122"/>
                <a:ea typeface="SimSun" charset="-122"/>
                <a:cs typeface="SimSun" charset="-122"/>
              </a:rPr>
              <a:t>，来</a:t>
            </a:r>
            <a:r>
              <a:rPr lang="zh-CN" altLang="en-US" b="1" dirty="0">
                <a:latin typeface="SimSun" charset="-122"/>
                <a:ea typeface="SimSun" charset="-122"/>
                <a:cs typeface="SimSun" charset="-122"/>
              </a:rPr>
              <a:t>充分了解</a:t>
            </a:r>
            <a:r>
              <a:rPr lang="zh-CN" altLang="en-US" b="1" dirty="0" smtClean="0">
                <a:latin typeface="SimSun" charset="-122"/>
                <a:ea typeface="SimSun" charset="-122"/>
                <a:cs typeface="SimSun" charset="-122"/>
              </a:rPr>
              <a:t>组件化</a:t>
            </a:r>
            <a:endParaRPr lang="en-US" altLang="zh-CN" b="1" dirty="0" smtClean="0">
              <a:latin typeface="SimSun" charset="-122"/>
              <a:ea typeface="SimSun" charset="-122"/>
              <a:cs typeface="SimSun" charset="-122"/>
            </a:endParaRPr>
          </a:p>
          <a:p>
            <a:r>
              <a:rPr lang="zh-CN" altLang="en-US" b="1" dirty="0" smtClean="0">
                <a:latin typeface="SimSun" charset="-122"/>
                <a:ea typeface="SimSun" charset="-122"/>
                <a:cs typeface="SimSun" charset="-122"/>
              </a:rPr>
              <a:t>在</a:t>
            </a:r>
            <a:r>
              <a:rPr lang="en-US" altLang="zh-CN" b="1" dirty="0" err="1" smtClean="0">
                <a:latin typeface="SimSun" charset="-122"/>
                <a:ea typeface="SimSun" charset="-122"/>
                <a:cs typeface="SimSun" charset="-122"/>
              </a:rPr>
              <a:t>Vue</a:t>
            </a:r>
            <a:r>
              <a:rPr lang="zh-CN" altLang="en-US" b="1" dirty="0" smtClean="0">
                <a:latin typeface="SimSun" charset="-122"/>
                <a:ea typeface="SimSun" charset="-122"/>
                <a:cs typeface="SimSun" charset="-122"/>
              </a:rPr>
              <a:t>构建</a:t>
            </a:r>
            <a:r>
              <a:rPr lang="zh-CN" altLang="en-US" b="1" dirty="0">
                <a:latin typeface="SimSun" charset="-122"/>
                <a:ea typeface="SimSun" charset="-122"/>
                <a:cs typeface="SimSun" charset="-122"/>
              </a:rPr>
              <a:t>中的重要性</a:t>
            </a:r>
            <a:endParaRPr kumimoji="1" lang="zh-CN" altLang="en-US" dirty="0">
              <a:latin typeface="SimSun" charset="-122"/>
              <a:ea typeface="SimSun" charset="-122"/>
              <a:cs typeface="SimSun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59665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3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3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5" presetClass="entr" presetSubtype="1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checkerboard(across)">
                                          <p:cBhvr>
                                            <p:cTn id="13" dur="500"/>
                                            <p:tgtEl>
                                              <p:spTgt spid="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4" fill="hold">
                          <p:stCondLst>
                            <p:cond delay="indefinite"/>
                          </p:stCondLst>
                          <p:childTnLst>
                            <p:par>
                              <p:cTn id="1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6" presetID="3" presetClass="entr" presetSubtype="1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linds(horizontal)">
                                          <p:cBhvr>
                                            <p:cTn id="18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9" fill="hold">
                          <p:stCondLst>
                            <p:cond delay="indefinite"/>
                          </p:stCondLst>
                          <p:childTnLst>
                            <p:par>
                              <p:cTn id="2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1" presetID="5" presetClass="entr" presetSubtype="1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checkerboard(across)">
                                          <p:cBhvr>
                                            <p:cTn id="23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4" fill="hold">
                          <p:stCondLst>
                            <p:cond delay="indefinite"/>
                          </p:stCondLst>
                          <p:childTnLst>
                            <p:par>
                              <p:cTn id="2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6" presetID="5" presetClass="entr" presetSubtype="1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checkerboard(across)">
                                          <p:cBhvr>
                                            <p:cTn id="28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  <p:bldP spid="3" grpId="0" build="p"/>
          <p:bldP spid="5" grpId="0"/>
          <p:bldP spid="8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3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3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5" presetClass="entr" presetSubtype="1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checkerboard(across)">
                                          <p:cBhvr>
                                            <p:cTn id="13" dur="500"/>
                                            <p:tgtEl>
                                              <p:spTgt spid="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4" fill="hold">
                          <p:stCondLst>
                            <p:cond delay="indefinite"/>
                          </p:stCondLst>
                          <p:childTnLst>
                            <p:par>
                              <p:cTn id="1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6" presetID="3" presetClass="entr" presetSubtype="1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linds(horizontal)">
                                          <p:cBhvr>
                                            <p:cTn id="18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9" fill="hold">
                          <p:stCondLst>
                            <p:cond delay="indefinite"/>
                          </p:stCondLst>
                          <p:childTnLst>
                            <p:par>
                              <p:cTn id="2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1" presetID="5" presetClass="entr" presetSubtype="1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checkerboard(across)">
                                          <p:cBhvr>
                                            <p:cTn id="23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4" fill="hold">
                          <p:stCondLst>
                            <p:cond delay="indefinite"/>
                          </p:stCondLst>
                          <p:childTnLst>
                            <p:par>
                              <p:cTn id="2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6" presetID="5" presetClass="entr" presetSubtype="1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checkerboard(across)">
                                          <p:cBhvr>
                                            <p:cTn id="28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  <p:bldP spid="3" grpId="0" build="p"/>
          <p:bldP spid="5" grpId="0"/>
          <p:bldP spid="8" grpId="0"/>
        </p:bldLst>
      </p:timing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3000" dirty="0" err="1" smtClean="0">
                <a:latin typeface="SimSun" charset="-122"/>
                <a:ea typeface="SimSun" charset="-122"/>
                <a:cs typeface="SimSun" charset="-122"/>
              </a:rPr>
              <a:t>vue</a:t>
            </a:r>
            <a:r>
              <a:rPr kumimoji="1" lang="zh-CN" altLang="en-US" sz="3000" dirty="0" smtClean="0">
                <a:latin typeface="SimSun" charset="-122"/>
                <a:ea typeface="SimSun" charset="-122"/>
                <a:cs typeface="SimSun" charset="-122"/>
              </a:rPr>
              <a:t> 组件</a:t>
            </a:r>
            <a:endParaRPr kumimoji="1" lang="zh-CN" altLang="en-US" sz="3000" dirty="0">
              <a:latin typeface="SimSun" charset="-122"/>
              <a:ea typeface="SimSun" charset="-122"/>
              <a:cs typeface="SimSun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1" y="1825625"/>
            <a:ext cx="3712778" cy="1422072"/>
          </a:xfrm>
        </p:spPr>
        <p:txBody>
          <a:bodyPr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zh-CN" altLang="en-US" dirty="0">
                <a:latin typeface="SimSun" charset="-122"/>
                <a:ea typeface="SimSun" charset="-122"/>
                <a:cs typeface="SimSun" charset="-122"/>
              </a:rPr>
              <a:t>把一个按钮，导航，列表之类的元素封装起来，方便日常使用，调用方法只需直接写上</a:t>
            </a:r>
            <a:r>
              <a:rPr lang="en-US" altLang="zh-CN" b="1" dirty="0">
                <a:latin typeface="SimSun" charset="-122"/>
                <a:ea typeface="SimSun" charset="-122"/>
                <a:cs typeface="SimSun" charset="-122"/>
              </a:rPr>
              <a:t>&lt;qui-button&gt;&lt;/qui-button&gt;</a:t>
            </a:r>
            <a:r>
              <a:rPr lang="zh-CN" altLang="en-US" dirty="0">
                <a:latin typeface="SimSun" charset="-122"/>
                <a:ea typeface="SimSun" charset="-122"/>
                <a:cs typeface="SimSun" charset="-122"/>
              </a:rPr>
              <a:t>或者</a:t>
            </a:r>
            <a:r>
              <a:rPr lang="en-US" altLang="zh-CN" b="1" dirty="0">
                <a:latin typeface="SimSun" charset="-122"/>
                <a:ea typeface="SimSun" charset="-122"/>
                <a:cs typeface="SimSun" charset="-122"/>
              </a:rPr>
              <a:t>&lt;qui-</a:t>
            </a:r>
            <a:r>
              <a:rPr lang="en-US" altLang="zh-CN" b="1" dirty="0" err="1">
                <a:latin typeface="SimSun" charset="-122"/>
                <a:ea typeface="SimSun" charset="-122"/>
                <a:cs typeface="SimSun" charset="-122"/>
              </a:rPr>
              <a:t>nav</a:t>
            </a:r>
            <a:r>
              <a:rPr lang="en-US" altLang="zh-CN" b="1" dirty="0">
                <a:latin typeface="SimSun" charset="-122"/>
                <a:ea typeface="SimSun" charset="-122"/>
                <a:cs typeface="SimSun" charset="-122"/>
              </a:rPr>
              <a:t>&gt;&lt;/qui-</a:t>
            </a:r>
            <a:r>
              <a:rPr lang="en-US" altLang="zh-CN" b="1" dirty="0" err="1">
                <a:latin typeface="SimSun" charset="-122"/>
                <a:ea typeface="SimSun" charset="-122"/>
                <a:cs typeface="SimSun" charset="-122"/>
              </a:rPr>
              <a:t>nav</a:t>
            </a:r>
            <a:r>
              <a:rPr lang="en-US" altLang="zh-CN" b="1" dirty="0">
                <a:latin typeface="SimSun" charset="-122"/>
                <a:ea typeface="SimSun" charset="-122"/>
                <a:cs typeface="SimSun" charset="-122"/>
              </a:rPr>
              <a:t>&gt;</a:t>
            </a:r>
            <a:r>
              <a:rPr lang="zh-CN" altLang="en-US" dirty="0">
                <a:latin typeface="SimSun" charset="-122"/>
                <a:ea typeface="SimSun" charset="-122"/>
                <a:cs typeface="SimSun" charset="-122"/>
              </a:rPr>
              <a:t>这样的代码就可以</a:t>
            </a:r>
            <a:endParaRPr kumimoji="1" lang="zh-CN" altLang="en-US" dirty="0">
              <a:latin typeface="SimSun" charset="-122"/>
              <a:ea typeface="SimSun" charset="-122"/>
              <a:cs typeface="SimSun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4435" y="272393"/>
            <a:ext cx="4711700" cy="34544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072055" y="3351103"/>
            <a:ext cx="35818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组件库的首页，包含三个子页面，按钮页面、列表页面、导航页面；点击进去子页面会由路由来配置</a:t>
            </a:r>
            <a:r>
              <a:rPr lang="zh-CN" altLang="en-US" dirty="0" smtClean="0"/>
              <a:t>。目录结构：</a:t>
            </a:r>
            <a:endParaRPr kumimoji="1"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6290" y="4188591"/>
            <a:ext cx="6096000" cy="20193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072055" y="4824249"/>
            <a:ext cx="347892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pages</a:t>
            </a:r>
            <a:r>
              <a:rPr lang="zh-CN" altLang="en-US" dirty="0"/>
              <a:t>目录存放我们的页面，包括首页和三个子页面；</a:t>
            </a:r>
            <a:r>
              <a:rPr lang="en-US" altLang="zh-CN" dirty="0"/>
              <a:t>components</a:t>
            </a:r>
            <a:r>
              <a:rPr lang="zh-CN" altLang="en-US" dirty="0"/>
              <a:t>目录存放我们的具体组件，包括按钮组件，箭头组件，列表组件和导航组件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45805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5" grpId="0"/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 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472966"/>
            <a:ext cx="10515600" cy="5703997"/>
          </a:xfrm>
        </p:spPr>
        <p:txBody>
          <a:bodyPr>
            <a:normAutofit fontScale="85000" lnSpcReduction="20000"/>
          </a:bodyPr>
          <a:lstStyle/>
          <a:p>
            <a:pPr marL="0" marR="0" lvl="0" indent="0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先看路由配置：</a:t>
            </a:r>
            <a:r>
              <a:rPr kumimoji="1" lang="en-US" altLang="zh-CN" dirty="0" smtClean="0">
                <a:latin typeface="SimSun" charset="-122"/>
                <a:ea typeface="SimSun" charset="-122"/>
                <a:cs typeface="SimSun" charset="-122"/>
              </a:rPr>
              <a:t>route/</a:t>
            </a:r>
            <a:r>
              <a:rPr kumimoji="1" lang="en-US" altLang="zh-CN" dirty="0" err="1" smtClean="0">
                <a:latin typeface="SimSun" charset="-122"/>
                <a:ea typeface="SimSun" charset="-122"/>
                <a:cs typeface="SimSun" charset="-122"/>
              </a:rPr>
              <a:t>index.js</a:t>
            </a:r>
            <a:endParaRPr kumimoji="1" lang="en-US" altLang="zh-CN" dirty="0" smtClean="0">
              <a:latin typeface="SimSun" charset="-122"/>
              <a:ea typeface="SimSun" charset="-122"/>
              <a:cs typeface="SimSun" charset="-122"/>
            </a:endParaRPr>
          </a:p>
          <a:p>
            <a:pPr marL="0" marR="0" lvl="0" indent="0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 smtClean="0">
                <a:latin typeface="SimSun" charset="-122"/>
                <a:ea typeface="SimSun" charset="-122"/>
                <a:cs typeface="SimSun" charset="-122"/>
              </a:rPr>
              <a:t>.......</a:t>
            </a:r>
          </a:p>
          <a:p>
            <a:pPr marL="0" lv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zh-CN" altLang="en-US" dirty="0">
                <a:latin typeface="SimSun" charset="-122"/>
                <a:ea typeface="SimSun" charset="-122"/>
                <a:cs typeface="SimSun" charset="-122"/>
              </a:rPr>
              <a:t>具体每一页的内容分别对应每一页的</a:t>
            </a:r>
            <a:r>
              <a:rPr lang="en-US" altLang="zh-CN" dirty="0">
                <a:latin typeface="SimSun" charset="-122"/>
                <a:ea typeface="SimSun" charset="-122"/>
                <a:cs typeface="SimSun" charset="-122"/>
              </a:rPr>
              <a:t>.</a:t>
            </a:r>
            <a:r>
              <a:rPr lang="en-US" altLang="zh-CN" dirty="0" err="1">
                <a:latin typeface="SimSun" charset="-122"/>
                <a:ea typeface="SimSun" charset="-122"/>
                <a:cs typeface="SimSun" charset="-122"/>
              </a:rPr>
              <a:t>vue</a:t>
            </a:r>
            <a:r>
              <a:rPr lang="zh-CN" altLang="en-US" dirty="0">
                <a:latin typeface="SimSun" charset="-122"/>
                <a:ea typeface="SimSun" charset="-122"/>
                <a:cs typeface="SimSun" charset="-122"/>
              </a:rPr>
              <a:t>文件</a:t>
            </a:r>
            <a:r>
              <a:rPr lang="zh-CN" altLang="en-US" dirty="0" smtClean="0">
                <a:latin typeface="SimSun" charset="-122"/>
                <a:ea typeface="SimSun" charset="-122"/>
                <a:cs typeface="SimSun" charset="-122"/>
              </a:rPr>
              <a:t>，前面说过入口</a:t>
            </a:r>
            <a:r>
              <a:rPr lang="zh-CN" altLang="en-US" dirty="0">
                <a:latin typeface="SimSun" charset="-122"/>
                <a:ea typeface="SimSun" charset="-122"/>
                <a:cs typeface="SimSun" charset="-122"/>
              </a:rPr>
              <a:t>页</a:t>
            </a:r>
            <a:r>
              <a:rPr lang="en-US" altLang="zh-CN" dirty="0" err="1">
                <a:latin typeface="SimSun" charset="-122"/>
                <a:ea typeface="SimSun" charset="-122"/>
                <a:cs typeface="SimSun" charset="-122"/>
              </a:rPr>
              <a:t>App.vue</a:t>
            </a:r>
            <a:r>
              <a:rPr lang="zh-CN" altLang="en-US" dirty="0">
                <a:latin typeface="SimSun" charset="-122"/>
                <a:ea typeface="SimSun" charset="-122"/>
                <a:cs typeface="SimSun" charset="-122"/>
              </a:rPr>
              <a:t>，这个文件承载着一些公用的元素，还有就是一个路由容器，我们的首页</a:t>
            </a:r>
            <a:r>
              <a:rPr lang="en-US" altLang="zh-CN" dirty="0" err="1">
                <a:latin typeface="SimSun" charset="-122"/>
                <a:ea typeface="SimSun" charset="-122"/>
                <a:cs typeface="SimSun" charset="-122"/>
              </a:rPr>
              <a:t>index.vue</a:t>
            </a:r>
            <a:r>
              <a:rPr lang="zh-CN" altLang="en-US" dirty="0">
                <a:latin typeface="SimSun" charset="-122"/>
                <a:ea typeface="SimSun" charset="-122"/>
                <a:cs typeface="SimSun" charset="-122"/>
              </a:rPr>
              <a:t>到时候也是挂载在路由容器中</a:t>
            </a:r>
            <a:r>
              <a:rPr lang="zh-CN" altLang="en-US" dirty="0" smtClean="0">
                <a:latin typeface="SimSun" charset="-122"/>
                <a:ea typeface="SimSun" charset="-122"/>
                <a:cs typeface="SimSun" charset="-122"/>
              </a:rPr>
              <a:t>的。</a:t>
            </a:r>
            <a:endParaRPr lang="en-US" altLang="zh-CN" dirty="0" smtClean="0">
              <a:latin typeface="SimSun" charset="-122"/>
              <a:ea typeface="SimSun" charset="-122"/>
              <a:cs typeface="SimSun" charset="-122"/>
            </a:endParaRPr>
          </a:p>
          <a:p>
            <a:pPr marL="0" lv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再看下</a:t>
            </a:r>
            <a:r>
              <a:rPr kumimoji="1" lang="en-US" altLang="zh-CN" dirty="0" err="1" smtClean="0">
                <a:latin typeface="SimSun" charset="-122"/>
                <a:ea typeface="SimSun" charset="-122"/>
                <a:cs typeface="SimSun" charset="-122"/>
              </a:rPr>
              <a:t>App.vue</a:t>
            </a:r>
            <a:endParaRPr kumimoji="1" lang="en-US" altLang="zh-CN" dirty="0" smtClean="0">
              <a:latin typeface="SimSun" charset="-122"/>
              <a:ea typeface="SimSun" charset="-122"/>
              <a:cs typeface="SimSun" charset="-122"/>
            </a:endParaRPr>
          </a:p>
          <a:p>
            <a:pPr marL="0" lv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kumimoji="1" lang="en-US" altLang="zh-CN" dirty="0" smtClean="0">
                <a:latin typeface="SimSun" charset="-122"/>
                <a:ea typeface="SimSun" charset="-122"/>
                <a:cs typeface="SimSun" charset="-122"/>
              </a:rPr>
              <a:t>.......</a:t>
            </a:r>
          </a:p>
          <a:p>
            <a:pPr marL="0" lv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zh-CN" b="1" dirty="0">
                <a:latin typeface="SimSun" charset="-122"/>
                <a:ea typeface="SimSun" charset="-122"/>
                <a:cs typeface="SimSun" charset="-122"/>
              </a:rPr>
              <a:t>h1</a:t>
            </a:r>
            <a:r>
              <a:rPr lang="zh-CN" altLang="en-US" b="1" dirty="0">
                <a:latin typeface="SimSun" charset="-122"/>
                <a:ea typeface="SimSun" charset="-122"/>
                <a:cs typeface="SimSun" charset="-122"/>
              </a:rPr>
              <a:t>标签是一个公用元素</a:t>
            </a:r>
            <a:r>
              <a:rPr lang="zh-CN" altLang="en-US" dirty="0" smtClean="0">
                <a:latin typeface="SimSun" charset="-122"/>
                <a:ea typeface="SimSun" charset="-122"/>
                <a:cs typeface="SimSun" charset="-122"/>
              </a:rPr>
              <a:t>，子</a:t>
            </a:r>
            <a:r>
              <a:rPr lang="zh-CN" altLang="en-US" dirty="0">
                <a:latin typeface="SimSun" charset="-122"/>
                <a:ea typeface="SimSun" charset="-122"/>
                <a:cs typeface="SimSun" charset="-122"/>
              </a:rPr>
              <a:t>页面的内容会注入到</a:t>
            </a:r>
            <a:r>
              <a:rPr lang="en-US" altLang="zh-CN" dirty="0">
                <a:latin typeface="SimSun" charset="-122"/>
                <a:ea typeface="SimSun" charset="-122"/>
                <a:cs typeface="SimSun" charset="-122"/>
              </a:rPr>
              <a:t>router-view</a:t>
            </a:r>
            <a:r>
              <a:rPr lang="zh-CN" altLang="en-US" dirty="0">
                <a:latin typeface="SimSun" charset="-122"/>
                <a:ea typeface="SimSun" charset="-122"/>
                <a:cs typeface="SimSun" charset="-122"/>
              </a:rPr>
              <a:t>中</a:t>
            </a:r>
            <a:r>
              <a:rPr lang="zh-CN" altLang="en-US" dirty="0" smtClean="0">
                <a:latin typeface="SimSun" charset="-122"/>
                <a:ea typeface="SimSun" charset="-122"/>
                <a:cs typeface="SimSun" charset="-122"/>
              </a:rPr>
              <a:t>。</a:t>
            </a:r>
            <a:r>
              <a:rPr lang="en-US" altLang="zh-CN" b="1" dirty="0" smtClean="0">
                <a:latin typeface="SimSun" charset="-122"/>
                <a:ea typeface="SimSun" charset="-122"/>
                <a:cs typeface="SimSun" charset="-122"/>
              </a:rPr>
              <a:t>scoped</a:t>
            </a:r>
            <a:r>
              <a:rPr lang="zh-CN" altLang="en-US" b="1" dirty="0">
                <a:latin typeface="SimSun" charset="-122"/>
                <a:ea typeface="SimSun" charset="-122"/>
                <a:cs typeface="SimSun" charset="-122"/>
              </a:rPr>
              <a:t>关键字表示这个样式是私有</a:t>
            </a:r>
            <a:r>
              <a:rPr lang="zh-CN" altLang="en-US" b="1" dirty="0" smtClean="0">
                <a:latin typeface="SimSun" charset="-122"/>
                <a:ea typeface="SimSun" charset="-122"/>
                <a:cs typeface="SimSun" charset="-122"/>
              </a:rPr>
              <a:t>的</a:t>
            </a:r>
            <a:r>
              <a:rPr lang="zh-CN" altLang="en-US" dirty="0" smtClean="0">
                <a:latin typeface="SimSun" charset="-122"/>
                <a:ea typeface="SimSun" charset="-122"/>
                <a:cs typeface="SimSun" charset="-122"/>
              </a:rPr>
              <a:t>。</a:t>
            </a:r>
            <a:endParaRPr lang="en-US" altLang="zh-CN" dirty="0" smtClean="0">
              <a:latin typeface="SimSun" charset="-122"/>
              <a:ea typeface="SimSun" charset="-122"/>
              <a:cs typeface="SimSun" charset="-122"/>
            </a:endParaRPr>
          </a:p>
          <a:p>
            <a:pPr marL="0" lv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altLang="zh-CN" dirty="0" smtClean="0">
              <a:latin typeface="SimSun" charset="-122"/>
              <a:ea typeface="SimSun" charset="-122"/>
              <a:cs typeface="SimSun" charset="-122"/>
            </a:endParaRPr>
          </a:p>
          <a:p>
            <a:pPr marL="0" lv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再看下 首页</a:t>
            </a:r>
            <a:r>
              <a:rPr kumimoji="1" lang="en-US" altLang="zh-CN" dirty="0" err="1" smtClean="0">
                <a:latin typeface="SimSun" charset="-122"/>
                <a:ea typeface="SimSun" charset="-122"/>
                <a:cs typeface="SimSun" charset="-122"/>
              </a:rPr>
              <a:t>index.vue</a:t>
            </a:r>
            <a:endParaRPr kumimoji="1" lang="en-US" altLang="zh-CN" dirty="0" smtClean="0">
              <a:latin typeface="SimSun" charset="-122"/>
              <a:ea typeface="SimSun" charset="-122"/>
              <a:cs typeface="SimSun" charset="-122"/>
            </a:endParaRPr>
          </a:p>
          <a:p>
            <a:pPr marL="0" lv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kumimoji="1" lang="en-US" altLang="zh-CN" dirty="0" smtClean="0">
                <a:latin typeface="SimSun" charset="-122"/>
                <a:ea typeface="SimSun" charset="-122"/>
                <a:cs typeface="SimSun" charset="-122"/>
              </a:rPr>
              <a:t>........</a:t>
            </a:r>
          </a:p>
          <a:p>
            <a:pPr marL="0" lv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zh-CN" altLang="en-US" dirty="0">
                <a:latin typeface="SimSun" charset="-122"/>
                <a:ea typeface="SimSun" charset="-122"/>
                <a:cs typeface="SimSun" charset="-122"/>
              </a:rPr>
              <a:t>首页的代码也是非常简单，和我们平时写</a:t>
            </a:r>
            <a:r>
              <a:rPr lang="en-US" altLang="zh-CN" dirty="0">
                <a:latin typeface="SimSun" charset="-122"/>
                <a:ea typeface="SimSun" charset="-122"/>
                <a:cs typeface="SimSun" charset="-122"/>
              </a:rPr>
              <a:t>html</a:t>
            </a:r>
            <a:r>
              <a:rPr lang="zh-CN" altLang="en-US" dirty="0">
                <a:latin typeface="SimSun" charset="-122"/>
                <a:ea typeface="SimSun" charset="-122"/>
                <a:cs typeface="SimSun" charset="-122"/>
              </a:rPr>
              <a:t>差不多，就是几个跳转链接跳到对应的子页面，程序运行的时候，会将</a:t>
            </a:r>
            <a:r>
              <a:rPr lang="en-US" altLang="zh-CN" dirty="0">
                <a:latin typeface="SimSun" charset="-122"/>
                <a:ea typeface="SimSun" charset="-122"/>
                <a:cs typeface="SimSun" charset="-122"/>
              </a:rPr>
              <a:t>&lt;template&gt;</a:t>
            </a:r>
            <a:r>
              <a:rPr lang="zh-CN" altLang="en-US" dirty="0">
                <a:latin typeface="SimSun" charset="-122"/>
                <a:ea typeface="SimSun" charset="-122"/>
                <a:cs typeface="SimSun" charset="-122"/>
              </a:rPr>
              <a:t>标签里面的内容都注入到</a:t>
            </a:r>
            <a:r>
              <a:rPr lang="en-US" altLang="zh-CN" dirty="0" err="1">
                <a:latin typeface="SimSun" charset="-122"/>
                <a:ea typeface="SimSun" charset="-122"/>
                <a:cs typeface="SimSun" charset="-122"/>
              </a:rPr>
              <a:t>App.vue</a:t>
            </a:r>
            <a:r>
              <a:rPr lang="zh-CN" altLang="en-US" dirty="0">
                <a:latin typeface="SimSun" charset="-122"/>
                <a:ea typeface="SimSun" charset="-122"/>
                <a:cs typeface="SimSun" charset="-122"/>
              </a:rPr>
              <a:t>页面中的</a:t>
            </a:r>
            <a:r>
              <a:rPr lang="en-US" altLang="zh-CN" dirty="0">
                <a:latin typeface="SimSun" charset="-122"/>
                <a:ea typeface="SimSun" charset="-122"/>
                <a:cs typeface="SimSun" charset="-122"/>
              </a:rPr>
              <a:t>router-view</a:t>
            </a:r>
            <a:r>
              <a:rPr lang="zh-CN" altLang="en-US" dirty="0">
                <a:latin typeface="SimSun" charset="-122"/>
                <a:ea typeface="SimSun" charset="-122"/>
                <a:cs typeface="SimSun" charset="-122"/>
              </a:rPr>
              <a:t>标签中，从而实现无刷新的路由跳转。</a:t>
            </a:r>
            <a:endParaRPr kumimoji="1" lang="en-US" altLang="zh-CN" dirty="0" smtClean="0">
              <a:latin typeface="SimSun" charset="-122"/>
              <a:ea typeface="SimSun" charset="-122"/>
              <a:cs typeface="SimSun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21900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6981497" cy="507234"/>
          </a:xfrm>
        </p:spPr>
        <p:txBody>
          <a:bodyPr>
            <a:normAutofit/>
          </a:bodyPr>
          <a:lstStyle/>
          <a:p>
            <a:r>
              <a:rPr kumimoji="1" lang="zh-CN" altLang="en-US" sz="3000" dirty="0" smtClean="0">
                <a:latin typeface="SimSun" charset="-122"/>
                <a:ea typeface="SimSun" charset="-122"/>
                <a:cs typeface="SimSun" charset="-122"/>
              </a:rPr>
              <a:t>创建按钮组件</a:t>
            </a:r>
            <a:endParaRPr kumimoji="1" lang="zh-CN" altLang="en-US" sz="3000" dirty="0">
              <a:latin typeface="SimSun" charset="-122"/>
              <a:ea typeface="SimSun" charset="-122"/>
              <a:cs typeface="SimSun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956441"/>
            <a:ext cx="10515600" cy="5220522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10000"/>
              </a:lnSpc>
            </a:pPr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打开</a:t>
            </a:r>
            <a:r>
              <a:rPr lang="en-US" altLang="zh-CN" dirty="0" err="1">
                <a:latin typeface="SimSun" charset="-122"/>
                <a:ea typeface="SimSun" charset="-122"/>
                <a:cs typeface="SimSun" charset="-122"/>
              </a:rPr>
              <a:t>quiButton.vue</a:t>
            </a:r>
            <a:endParaRPr lang="en-US" altLang="zh-CN" dirty="0">
              <a:latin typeface="SimSun" charset="-122"/>
              <a:ea typeface="SimSun" charset="-122"/>
              <a:cs typeface="SimSun" charset="-122"/>
            </a:endParaRPr>
          </a:p>
          <a:p>
            <a:pPr>
              <a:lnSpc>
                <a:spcPct val="110000"/>
              </a:lnSpc>
            </a:pPr>
            <a:r>
              <a:rPr kumimoji="1" lang="en-US" altLang="zh-CN" dirty="0" smtClean="0">
                <a:latin typeface="SimSun" charset="-122"/>
                <a:ea typeface="SimSun" charset="-122"/>
                <a:cs typeface="SimSun" charset="-122"/>
              </a:rPr>
              <a:t>.......</a:t>
            </a:r>
          </a:p>
          <a:p>
            <a:pPr>
              <a:lnSpc>
                <a:spcPct val="110000"/>
              </a:lnSpc>
            </a:pPr>
            <a:r>
              <a:rPr lang="zh-CN" altLang="en-US" dirty="0">
                <a:latin typeface="SimSun" charset="-122"/>
                <a:ea typeface="SimSun" charset="-122"/>
                <a:cs typeface="SimSun" charset="-122"/>
              </a:rPr>
              <a:t>按钮组件很简单，就是一个正常的</a:t>
            </a:r>
            <a:r>
              <a:rPr lang="en-US" altLang="zh-CN" dirty="0">
                <a:latin typeface="SimSun" charset="-122"/>
                <a:ea typeface="SimSun" charset="-122"/>
                <a:cs typeface="SimSun" charset="-122"/>
              </a:rPr>
              <a:t>button</a:t>
            </a:r>
            <a:r>
              <a:rPr lang="zh-CN" altLang="en-US" dirty="0" smtClean="0">
                <a:latin typeface="SimSun" charset="-122"/>
                <a:ea typeface="SimSun" charset="-122"/>
                <a:cs typeface="SimSun" charset="-122"/>
              </a:rPr>
              <a:t>标签。属性</a:t>
            </a:r>
            <a:r>
              <a:rPr lang="zh-CN" altLang="en-US" dirty="0">
                <a:latin typeface="SimSun" charset="-122"/>
                <a:ea typeface="SimSun" charset="-122"/>
                <a:cs typeface="SimSun" charset="-122"/>
              </a:rPr>
              <a:t>的接口暴露只需要写在</a:t>
            </a:r>
            <a:r>
              <a:rPr lang="en-US" altLang="zh-CN" dirty="0" err="1">
                <a:latin typeface="SimSun" charset="-122"/>
                <a:ea typeface="SimSun" charset="-122"/>
                <a:cs typeface="SimSun" charset="-122"/>
              </a:rPr>
              <a:t>prosp</a:t>
            </a:r>
            <a:r>
              <a:rPr lang="zh-CN" altLang="en-US" dirty="0" smtClean="0">
                <a:latin typeface="SimSun" charset="-122"/>
                <a:ea typeface="SimSun" charset="-122"/>
                <a:cs typeface="SimSun" charset="-122"/>
              </a:rPr>
              <a:t>里</a:t>
            </a:r>
            <a:endParaRPr lang="en-US" altLang="zh-CN" dirty="0" smtClean="0">
              <a:latin typeface="SimSun" charset="-122"/>
              <a:ea typeface="SimSun" charset="-122"/>
              <a:cs typeface="SimSun" charset="-122"/>
            </a:endParaRPr>
          </a:p>
          <a:p>
            <a:pPr>
              <a:lnSpc>
                <a:spcPct val="110000"/>
              </a:lnSpc>
            </a:pPr>
            <a:endParaRPr lang="en-US" altLang="zh-CN" dirty="0" smtClean="0">
              <a:latin typeface="SimSun" charset="-122"/>
              <a:ea typeface="SimSun" charset="-122"/>
              <a:cs typeface="SimSun" charset="-122"/>
            </a:endParaRPr>
          </a:p>
          <a:p>
            <a:pPr>
              <a:lnSpc>
                <a:spcPct val="110000"/>
              </a:lnSpc>
            </a:pPr>
            <a:r>
              <a:rPr lang="zh-CN" altLang="en-US" dirty="0">
                <a:latin typeface="SimSun" charset="-122"/>
                <a:ea typeface="SimSun" charset="-122"/>
                <a:cs typeface="SimSun" charset="-122"/>
              </a:rPr>
              <a:t>把属性写在</a:t>
            </a:r>
            <a:r>
              <a:rPr lang="en-US" altLang="zh-CN" dirty="0">
                <a:latin typeface="SimSun" charset="-122"/>
                <a:ea typeface="SimSun" charset="-122"/>
                <a:cs typeface="SimSun" charset="-122"/>
              </a:rPr>
              <a:t>props</a:t>
            </a:r>
            <a:r>
              <a:rPr lang="zh-CN" altLang="en-US" dirty="0">
                <a:latin typeface="SimSun" charset="-122"/>
                <a:ea typeface="SimSun" charset="-122"/>
                <a:cs typeface="SimSun" charset="-122"/>
              </a:rPr>
              <a:t>里面，就可以暴露给其他页面调用了，在组件中，</a:t>
            </a:r>
            <a:r>
              <a:rPr lang="en-US" altLang="zh-CN" b="1" dirty="0">
                <a:latin typeface="SimSun" charset="-122"/>
                <a:ea typeface="SimSun" charset="-122"/>
                <a:cs typeface="SimSun" charset="-122"/>
              </a:rPr>
              <a:t>props</a:t>
            </a:r>
            <a:r>
              <a:rPr lang="zh-CN" altLang="en-US" b="1" dirty="0">
                <a:latin typeface="SimSun" charset="-122"/>
                <a:ea typeface="SimSun" charset="-122"/>
                <a:cs typeface="SimSun" charset="-122"/>
              </a:rPr>
              <a:t>是专门用来暴露组件的属性接口的</a:t>
            </a:r>
            <a:r>
              <a:rPr lang="zh-CN" altLang="en-US" dirty="0">
                <a:latin typeface="SimSun" charset="-122"/>
                <a:ea typeface="SimSun" charset="-122"/>
                <a:cs typeface="SimSun" charset="-122"/>
              </a:rPr>
              <a:t>，这里给了一个默认值‘下载’，后面我们要使用的话，只需要</a:t>
            </a:r>
            <a:r>
              <a:rPr lang="en-US" altLang="zh-CN" dirty="0">
                <a:latin typeface="SimSun" charset="-122"/>
                <a:ea typeface="SimSun" charset="-122"/>
                <a:cs typeface="SimSun" charset="-122"/>
              </a:rPr>
              <a:t>&lt;</a:t>
            </a:r>
            <a:r>
              <a:rPr lang="en-US" altLang="zh-CN" dirty="0" err="1">
                <a:latin typeface="SimSun" charset="-122"/>
                <a:ea typeface="SimSun" charset="-122"/>
                <a:cs typeface="SimSun" charset="-122"/>
              </a:rPr>
              <a:t>btn</a:t>
            </a:r>
            <a:r>
              <a:rPr lang="en-US" altLang="zh-CN" dirty="0">
                <a:latin typeface="SimSun" charset="-122"/>
                <a:ea typeface="SimSun" charset="-122"/>
                <a:cs typeface="SimSun" charset="-122"/>
              </a:rPr>
              <a:t> </a:t>
            </a:r>
            <a:r>
              <a:rPr lang="en-US" altLang="zh-CN" dirty="0" err="1">
                <a:latin typeface="SimSun" charset="-122"/>
                <a:ea typeface="SimSun" charset="-122"/>
                <a:cs typeface="SimSun" charset="-122"/>
              </a:rPr>
              <a:t>msg</a:t>
            </a:r>
            <a:r>
              <a:rPr lang="en-US" altLang="zh-CN" dirty="0" smtClean="0">
                <a:latin typeface="SimSun" charset="-122"/>
                <a:ea typeface="SimSun" charset="-122"/>
                <a:cs typeface="SimSun" charset="-122"/>
              </a:rPr>
              <a:t>=“</a:t>
            </a:r>
            <a:r>
              <a:rPr lang="zh-CN" altLang="en-US" dirty="0" smtClean="0">
                <a:latin typeface="SimSun" charset="-122"/>
                <a:ea typeface="SimSun" charset="-122"/>
                <a:cs typeface="SimSun" charset="-122"/>
              </a:rPr>
              <a:t>确认</a:t>
            </a:r>
            <a:r>
              <a:rPr lang="en-US" altLang="zh-CN" dirty="0" smtClean="0">
                <a:latin typeface="SimSun" charset="-122"/>
                <a:ea typeface="SimSun" charset="-122"/>
                <a:cs typeface="SimSun" charset="-122"/>
              </a:rPr>
              <a:t>”&gt;&lt;/</a:t>
            </a:r>
            <a:r>
              <a:rPr lang="en-US" altLang="zh-CN" dirty="0" err="1">
                <a:latin typeface="SimSun" charset="-122"/>
                <a:ea typeface="SimSun" charset="-122"/>
                <a:cs typeface="SimSun" charset="-122"/>
              </a:rPr>
              <a:t>btn</a:t>
            </a:r>
            <a:r>
              <a:rPr lang="en-US" altLang="zh-CN" dirty="0">
                <a:latin typeface="SimSun" charset="-122"/>
                <a:ea typeface="SimSun" charset="-122"/>
                <a:cs typeface="SimSun" charset="-122"/>
              </a:rPr>
              <a:t>&gt;</a:t>
            </a:r>
            <a:r>
              <a:rPr lang="zh-CN" altLang="en-US" dirty="0">
                <a:latin typeface="SimSun" charset="-122"/>
                <a:ea typeface="SimSun" charset="-122"/>
                <a:cs typeface="SimSun" charset="-122"/>
              </a:rPr>
              <a:t> 就</a:t>
            </a:r>
            <a:r>
              <a:rPr lang="zh-CN" altLang="en-US" dirty="0" smtClean="0">
                <a:latin typeface="SimSun" charset="-122"/>
                <a:ea typeface="SimSun" charset="-122"/>
                <a:cs typeface="SimSun" charset="-122"/>
              </a:rPr>
              <a:t>可以。</a:t>
            </a:r>
            <a:endParaRPr lang="en-US" altLang="zh-CN" dirty="0" smtClean="0">
              <a:latin typeface="SimSun" charset="-122"/>
              <a:ea typeface="SimSun" charset="-122"/>
              <a:cs typeface="SimSun" charset="-122"/>
            </a:endParaRPr>
          </a:p>
          <a:p>
            <a:pPr>
              <a:lnSpc>
                <a:spcPct val="110000"/>
              </a:lnSpc>
            </a:pPr>
            <a:endParaRPr lang="en-US" altLang="zh-CN" dirty="0" smtClean="0">
              <a:latin typeface="SimSun" charset="-122"/>
              <a:ea typeface="SimSun" charset="-122"/>
              <a:cs typeface="SimSun" charset="-122"/>
            </a:endParaRPr>
          </a:p>
          <a:p>
            <a:pPr>
              <a:lnSpc>
                <a:spcPct val="110000"/>
              </a:lnSpc>
            </a:pPr>
            <a:r>
              <a:rPr lang="en-US" altLang="zh-CN" dirty="0" err="1">
                <a:latin typeface="SimSun" charset="-122"/>
                <a:ea typeface="SimSun" charset="-122"/>
                <a:cs typeface="SimSun" charset="-122"/>
              </a:rPr>
              <a:t>Vue</a:t>
            </a:r>
            <a:r>
              <a:rPr lang="zh-CN" altLang="en-US" dirty="0">
                <a:latin typeface="SimSun" charset="-122"/>
                <a:ea typeface="SimSun" charset="-122"/>
                <a:cs typeface="SimSun" charset="-122"/>
              </a:rPr>
              <a:t>是数据驱动模式的，当我在</a:t>
            </a:r>
            <a:r>
              <a:rPr lang="en-US" altLang="zh-CN" dirty="0" err="1">
                <a:latin typeface="SimSun" charset="-122"/>
                <a:ea typeface="SimSun" charset="-122"/>
                <a:cs typeface="SimSun" charset="-122"/>
              </a:rPr>
              <a:t>btn</a:t>
            </a:r>
            <a:r>
              <a:rPr lang="zh-CN" altLang="en-US" dirty="0">
                <a:latin typeface="SimSun" charset="-122"/>
                <a:ea typeface="SimSun" charset="-122"/>
                <a:cs typeface="SimSun" charset="-122"/>
              </a:rPr>
              <a:t>结构写上</a:t>
            </a:r>
            <a:r>
              <a:rPr lang="en-US" altLang="zh-CN" dirty="0" err="1">
                <a:latin typeface="SimSun" charset="-122"/>
                <a:ea typeface="SimSun" charset="-122"/>
                <a:cs typeface="SimSun" charset="-122"/>
              </a:rPr>
              <a:t>msg</a:t>
            </a:r>
            <a:r>
              <a:rPr lang="en-US" altLang="zh-CN" dirty="0">
                <a:latin typeface="SimSun" charset="-122"/>
                <a:ea typeface="SimSun" charset="-122"/>
                <a:cs typeface="SimSun" charset="-122"/>
              </a:rPr>
              <a:t>="</a:t>
            </a:r>
            <a:r>
              <a:rPr lang="zh-CN" altLang="en-US" dirty="0">
                <a:latin typeface="SimSun" charset="-122"/>
                <a:ea typeface="SimSun" charset="-122"/>
                <a:cs typeface="SimSun" charset="-122"/>
              </a:rPr>
              <a:t>确认</a:t>
            </a:r>
            <a:r>
              <a:rPr lang="en-US" altLang="zh-CN" dirty="0">
                <a:latin typeface="SimSun" charset="-122"/>
                <a:ea typeface="SimSun" charset="-122"/>
                <a:cs typeface="SimSun" charset="-122"/>
              </a:rPr>
              <a:t>"</a:t>
            </a:r>
            <a:r>
              <a:rPr lang="zh-CN" altLang="en-US" dirty="0">
                <a:latin typeface="SimSun" charset="-122"/>
                <a:ea typeface="SimSun" charset="-122"/>
                <a:cs typeface="SimSun" charset="-122"/>
              </a:rPr>
              <a:t>的时候，对应</a:t>
            </a:r>
            <a:r>
              <a:rPr lang="en-US" altLang="zh-CN" dirty="0">
                <a:latin typeface="SimSun" charset="-122"/>
                <a:ea typeface="SimSun" charset="-122"/>
                <a:cs typeface="SimSun" charset="-122"/>
              </a:rPr>
              <a:t>script</a:t>
            </a:r>
            <a:r>
              <a:rPr lang="zh-CN" altLang="en-US" dirty="0">
                <a:latin typeface="SimSun" charset="-122"/>
                <a:ea typeface="SimSun" charset="-122"/>
                <a:cs typeface="SimSun" charset="-122"/>
              </a:rPr>
              <a:t>里面的</a:t>
            </a:r>
            <a:r>
              <a:rPr lang="en-US" altLang="zh-CN" dirty="0" err="1">
                <a:latin typeface="SimSun" charset="-122"/>
                <a:ea typeface="SimSun" charset="-122"/>
                <a:cs typeface="SimSun" charset="-122"/>
              </a:rPr>
              <a:t>msg</a:t>
            </a:r>
            <a:r>
              <a:rPr lang="zh-CN" altLang="en-US" dirty="0">
                <a:latin typeface="SimSun" charset="-122"/>
                <a:ea typeface="SimSun" charset="-122"/>
                <a:cs typeface="SimSun" charset="-122"/>
              </a:rPr>
              <a:t>属性就会自动修改了。</a:t>
            </a:r>
            <a:r>
              <a:rPr lang="zh-CN" altLang="en-US" dirty="0" smtClean="0">
                <a:latin typeface="SimSun" charset="-122"/>
                <a:ea typeface="SimSun" charset="-122"/>
                <a:cs typeface="SimSun" charset="-122"/>
              </a:rPr>
              <a:t>修改</a:t>
            </a:r>
            <a:r>
              <a:rPr lang="zh-CN" altLang="en-US" dirty="0">
                <a:latin typeface="SimSun" charset="-122"/>
                <a:ea typeface="SimSun" charset="-122"/>
                <a:cs typeface="SimSun" charset="-122"/>
              </a:rPr>
              <a:t>按钮的默认文案了</a:t>
            </a:r>
            <a:r>
              <a:rPr lang="zh-CN" altLang="en-US" dirty="0" smtClean="0">
                <a:latin typeface="SimSun" charset="-122"/>
                <a:ea typeface="SimSun" charset="-122"/>
                <a:cs typeface="SimSun" charset="-122"/>
              </a:rPr>
              <a:t>。</a:t>
            </a:r>
            <a:endParaRPr lang="en-US" altLang="zh-CN" dirty="0" smtClean="0">
              <a:latin typeface="SimSun" charset="-122"/>
              <a:ea typeface="SimSun" charset="-122"/>
              <a:cs typeface="SimSun" charset="-122"/>
            </a:endParaRPr>
          </a:p>
          <a:p>
            <a:pPr>
              <a:lnSpc>
                <a:spcPct val="110000"/>
              </a:lnSpc>
            </a:pPr>
            <a:endParaRPr lang="en-US" altLang="zh-CN" dirty="0" smtClean="0">
              <a:latin typeface="SimSun" charset="-122"/>
              <a:ea typeface="SimSun" charset="-122"/>
              <a:cs typeface="SimSun" charset="-122"/>
            </a:endParaRPr>
          </a:p>
          <a:p>
            <a:pPr>
              <a:lnSpc>
                <a:spcPct val="110000"/>
              </a:lnSpc>
            </a:pPr>
            <a:r>
              <a:rPr lang="en-US" altLang="zh-CN" dirty="0">
                <a:latin typeface="SimSun" charset="-122"/>
                <a:ea typeface="SimSun" charset="-122"/>
                <a:cs typeface="SimSun" charset="-122"/>
              </a:rPr>
              <a:t>methods</a:t>
            </a:r>
            <a:r>
              <a:rPr lang="zh-CN" altLang="en-US" dirty="0">
                <a:latin typeface="SimSun" charset="-122"/>
                <a:ea typeface="SimSun" charset="-122"/>
                <a:cs typeface="SimSun" charset="-122"/>
              </a:rPr>
              <a:t>属性中可以写任何的自定义函数，写完之后绑定的方式也很简单，在</a:t>
            </a:r>
            <a:r>
              <a:rPr lang="en-US" altLang="zh-CN" dirty="0">
                <a:latin typeface="SimSun" charset="-122"/>
                <a:ea typeface="SimSun" charset="-122"/>
                <a:cs typeface="SimSun" charset="-122"/>
              </a:rPr>
              <a:t>button</a:t>
            </a:r>
            <a:r>
              <a:rPr lang="zh-CN" altLang="en-US" dirty="0">
                <a:latin typeface="SimSun" charset="-122"/>
                <a:ea typeface="SimSun" charset="-122"/>
                <a:cs typeface="SimSun" charset="-122"/>
              </a:rPr>
              <a:t>上写关键字</a:t>
            </a:r>
            <a:r>
              <a:rPr lang="en-US" altLang="zh-CN" dirty="0" err="1">
                <a:latin typeface="SimSun" charset="-122"/>
                <a:ea typeface="SimSun" charset="-122"/>
                <a:cs typeface="SimSun" charset="-122"/>
              </a:rPr>
              <a:t>v-on:click</a:t>
            </a:r>
            <a:r>
              <a:rPr lang="zh-CN" altLang="en-US" dirty="0">
                <a:latin typeface="SimSun" charset="-122"/>
                <a:ea typeface="SimSun" charset="-122"/>
                <a:cs typeface="SimSun" charset="-122"/>
              </a:rPr>
              <a:t>，把对应的事件写上就可以了</a:t>
            </a:r>
            <a:endParaRPr kumimoji="1" lang="zh-CN" altLang="en-US" dirty="0">
              <a:latin typeface="SimSun" charset="-122"/>
              <a:ea typeface="SimSun" charset="-122"/>
              <a:cs typeface="SimSun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39226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70296"/>
          </a:xfrm>
        </p:spPr>
        <p:txBody>
          <a:bodyPr>
            <a:normAutofit/>
          </a:bodyPr>
          <a:lstStyle/>
          <a:p>
            <a:r>
              <a:rPr kumimoji="1" lang="zh-CN" altLang="en-US" sz="3000" dirty="0" smtClean="0">
                <a:latin typeface="SimSun" charset="-122"/>
                <a:ea typeface="SimSun" charset="-122"/>
                <a:cs typeface="SimSun" charset="-122"/>
              </a:rPr>
              <a:t>使用按钮组件</a:t>
            </a:r>
            <a:endParaRPr kumimoji="1" lang="zh-CN" altLang="en-US" sz="3000" dirty="0">
              <a:latin typeface="SimSun" charset="-122"/>
              <a:ea typeface="SimSun" charset="-122"/>
              <a:cs typeface="SimSun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040524"/>
            <a:ext cx="10515600" cy="5136439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</a:pPr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打开</a:t>
            </a:r>
            <a:r>
              <a:rPr lang="en-US" altLang="zh-CN" b="1" dirty="0" err="1">
                <a:latin typeface="SimSun" charset="-122"/>
                <a:ea typeface="SimSun" charset="-122"/>
                <a:cs typeface="SimSun" charset="-122"/>
              </a:rPr>
              <a:t>pageQuiButton.vue</a:t>
            </a:r>
            <a:endParaRPr lang="en-US" altLang="zh-CN" b="1" dirty="0">
              <a:latin typeface="SimSun" charset="-122"/>
              <a:ea typeface="SimSun" charset="-122"/>
              <a:cs typeface="SimSun" charset="-122"/>
            </a:endParaRPr>
          </a:p>
          <a:p>
            <a:pPr>
              <a:lnSpc>
                <a:spcPct val="100000"/>
              </a:lnSpc>
            </a:pPr>
            <a:r>
              <a:rPr kumimoji="1" lang="en-US" altLang="zh-CN" dirty="0" smtClean="0">
                <a:latin typeface="SimSun" charset="-122"/>
                <a:ea typeface="SimSun" charset="-122"/>
                <a:cs typeface="SimSun" charset="-122"/>
              </a:rPr>
              <a:t>..........</a:t>
            </a:r>
          </a:p>
          <a:p>
            <a:pPr>
              <a:lnSpc>
                <a:spcPct val="100000"/>
              </a:lnSpc>
            </a:pPr>
            <a:r>
              <a:rPr lang="zh-CN" altLang="en-US" dirty="0">
                <a:latin typeface="SimSun" charset="-122"/>
                <a:ea typeface="SimSun" charset="-122"/>
                <a:cs typeface="SimSun" charset="-122"/>
              </a:rPr>
              <a:t>首先引入我们的组件赋值给变量</a:t>
            </a:r>
            <a:r>
              <a:rPr lang="en-US" altLang="zh-CN" dirty="0" err="1">
                <a:latin typeface="SimSun" charset="-122"/>
                <a:ea typeface="SimSun" charset="-122"/>
                <a:cs typeface="SimSun" charset="-122"/>
              </a:rPr>
              <a:t>quiBtn</a:t>
            </a:r>
            <a:r>
              <a:rPr lang="zh-CN" altLang="en-US" dirty="0">
                <a:latin typeface="SimSun" charset="-122"/>
                <a:ea typeface="SimSun" charset="-122"/>
                <a:cs typeface="SimSun" charset="-122"/>
              </a:rPr>
              <a:t>，使用时候直接将</a:t>
            </a:r>
            <a:r>
              <a:rPr lang="en-US" altLang="zh-CN" dirty="0" err="1">
                <a:latin typeface="SimSun" charset="-122"/>
                <a:ea typeface="SimSun" charset="-122"/>
                <a:cs typeface="SimSun" charset="-122"/>
              </a:rPr>
              <a:t>quiBtn</a:t>
            </a:r>
            <a:r>
              <a:rPr lang="zh-CN" altLang="en-US" dirty="0">
                <a:latin typeface="SimSun" charset="-122"/>
                <a:ea typeface="SimSun" charset="-122"/>
                <a:cs typeface="SimSun" charset="-122"/>
              </a:rPr>
              <a:t>作为对象的一部分写进</a:t>
            </a:r>
            <a:r>
              <a:rPr lang="en-US" altLang="zh-CN" b="1" dirty="0">
                <a:latin typeface="SimSun" charset="-122"/>
                <a:ea typeface="SimSun" charset="-122"/>
                <a:cs typeface="SimSun" charset="-122"/>
              </a:rPr>
              <a:t>components</a:t>
            </a:r>
            <a:r>
              <a:rPr lang="zh-CN" altLang="en-US" b="1" dirty="0">
                <a:latin typeface="SimSun" charset="-122"/>
                <a:ea typeface="SimSun" charset="-122"/>
                <a:cs typeface="SimSun" charset="-122"/>
              </a:rPr>
              <a:t>属性</a:t>
            </a:r>
            <a:r>
              <a:rPr lang="zh-CN" altLang="en-US" dirty="0">
                <a:latin typeface="SimSun" charset="-122"/>
                <a:ea typeface="SimSun" charset="-122"/>
                <a:cs typeface="SimSun" charset="-122"/>
              </a:rPr>
              <a:t>，这是</a:t>
            </a:r>
            <a:r>
              <a:rPr lang="en-US" altLang="zh-CN" dirty="0" err="1">
                <a:latin typeface="SimSun" charset="-122"/>
                <a:ea typeface="SimSun" charset="-122"/>
                <a:cs typeface="SimSun" charset="-122"/>
              </a:rPr>
              <a:t>Vue</a:t>
            </a:r>
            <a:r>
              <a:rPr lang="zh-CN" altLang="en-US" dirty="0">
                <a:latin typeface="SimSun" charset="-122"/>
                <a:ea typeface="SimSun" charset="-122"/>
                <a:cs typeface="SimSun" charset="-122"/>
              </a:rPr>
              <a:t>用来存储引用组件的关键字，同时对应我们自定义的标签 </a:t>
            </a:r>
            <a:r>
              <a:rPr lang="en-US" altLang="zh-CN" dirty="0" smtClean="0">
                <a:latin typeface="SimSun" charset="-122"/>
                <a:ea typeface="SimSun" charset="-122"/>
                <a:cs typeface="SimSun" charset="-122"/>
              </a:rPr>
              <a:t>“qui-</a:t>
            </a:r>
            <a:r>
              <a:rPr lang="en-US" altLang="zh-CN" dirty="0" err="1" smtClean="0">
                <a:latin typeface="SimSun" charset="-122"/>
                <a:ea typeface="SimSun" charset="-122"/>
                <a:cs typeface="SimSun" charset="-122"/>
              </a:rPr>
              <a:t>btn</a:t>
            </a:r>
            <a:r>
              <a:rPr lang="en-US" altLang="zh-CN" dirty="0" smtClean="0">
                <a:latin typeface="SimSun" charset="-122"/>
                <a:ea typeface="SimSun" charset="-122"/>
                <a:cs typeface="SimSun" charset="-122"/>
              </a:rPr>
              <a:t>”</a:t>
            </a:r>
            <a:r>
              <a:rPr lang="zh-CN" altLang="en-US" dirty="0" smtClean="0">
                <a:latin typeface="SimSun" charset="-122"/>
                <a:ea typeface="SimSun" charset="-122"/>
                <a:cs typeface="SimSun" charset="-122"/>
              </a:rPr>
              <a:t>，</a:t>
            </a:r>
            <a:r>
              <a:rPr lang="zh-CN" altLang="en-US" dirty="0">
                <a:latin typeface="SimSun" charset="-122"/>
                <a:ea typeface="SimSun" charset="-122"/>
                <a:cs typeface="SimSun" charset="-122"/>
              </a:rPr>
              <a:t>完成这些操作之后，我们就可以在</a:t>
            </a:r>
            <a:r>
              <a:rPr lang="en-US" altLang="zh-CN" dirty="0">
                <a:latin typeface="SimSun" charset="-122"/>
                <a:ea typeface="SimSun" charset="-122"/>
                <a:cs typeface="SimSun" charset="-122"/>
              </a:rPr>
              <a:t>template</a:t>
            </a:r>
            <a:r>
              <a:rPr lang="zh-CN" altLang="en-US" dirty="0">
                <a:latin typeface="SimSun" charset="-122"/>
                <a:ea typeface="SimSun" charset="-122"/>
                <a:cs typeface="SimSun" charset="-122"/>
              </a:rPr>
              <a:t>中使用自定义的按钮组件</a:t>
            </a:r>
            <a:r>
              <a:rPr lang="en-US" altLang="zh-CN" dirty="0">
                <a:latin typeface="SimSun" charset="-122"/>
                <a:ea typeface="SimSun" charset="-122"/>
                <a:cs typeface="SimSun" charset="-122"/>
              </a:rPr>
              <a:t>&lt;qui-</a:t>
            </a:r>
            <a:r>
              <a:rPr lang="en-US" altLang="zh-CN" dirty="0" err="1">
                <a:latin typeface="SimSun" charset="-122"/>
                <a:ea typeface="SimSun" charset="-122"/>
                <a:cs typeface="SimSun" charset="-122"/>
              </a:rPr>
              <a:t>btn</a:t>
            </a:r>
            <a:r>
              <a:rPr lang="en-US" altLang="zh-CN" dirty="0">
                <a:latin typeface="SimSun" charset="-122"/>
                <a:ea typeface="SimSun" charset="-122"/>
                <a:cs typeface="SimSun" charset="-122"/>
              </a:rPr>
              <a:t>&gt;</a:t>
            </a:r>
            <a:r>
              <a:rPr lang="zh-CN" altLang="en-US" dirty="0">
                <a:latin typeface="SimSun" charset="-122"/>
                <a:ea typeface="SimSun" charset="-122"/>
                <a:cs typeface="SimSun" charset="-122"/>
              </a:rPr>
              <a:t>上面也说了用</a:t>
            </a:r>
            <a:r>
              <a:rPr lang="en-US" altLang="zh-CN" dirty="0" err="1">
                <a:latin typeface="SimSun" charset="-122"/>
                <a:ea typeface="SimSun" charset="-122"/>
                <a:cs typeface="SimSun" charset="-122"/>
              </a:rPr>
              <a:t>msg</a:t>
            </a:r>
            <a:r>
              <a:rPr lang="zh-CN" altLang="en-US" dirty="0">
                <a:latin typeface="SimSun" charset="-122"/>
                <a:ea typeface="SimSun" charset="-122"/>
                <a:cs typeface="SimSun" charset="-122"/>
              </a:rPr>
              <a:t>属性来自定义按钮的文案。完成之后，我们就可以在页面中看到具体效果，点击按钮弹出对应的</a:t>
            </a:r>
            <a:r>
              <a:rPr lang="zh-CN" altLang="en-US" dirty="0" smtClean="0">
                <a:latin typeface="SimSun" charset="-122"/>
                <a:ea typeface="SimSun" charset="-122"/>
                <a:cs typeface="SimSun" charset="-122"/>
              </a:rPr>
              <a:t>文案。</a:t>
            </a:r>
            <a:endParaRPr lang="en-US" altLang="zh-CN" dirty="0" smtClean="0">
              <a:latin typeface="SimSun" charset="-122"/>
              <a:ea typeface="SimSun" charset="-122"/>
              <a:cs typeface="SimSun" charset="-122"/>
            </a:endParaRPr>
          </a:p>
          <a:p>
            <a:pPr>
              <a:lnSpc>
                <a:spcPct val="100000"/>
              </a:lnSpc>
            </a:pPr>
            <a:endParaRPr lang="en-US" altLang="zh-CN" dirty="0" smtClean="0">
              <a:latin typeface="SimSun" charset="-122"/>
              <a:ea typeface="SimSun" charset="-122"/>
              <a:cs typeface="SimSun" charset="-122"/>
            </a:endParaRPr>
          </a:p>
          <a:p>
            <a:pPr>
              <a:lnSpc>
                <a:spcPct val="100000"/>
              </a:lnSpc>
            </a:pPr>
            <a:r>
              <a:rPr lang="zh-CN" altLang="en-US" dirty="0" smtClean="0">
                <a:latin typeface="SimSun" charset="-122"/>
                <a:ea typeface="SimSun" charset="-122"/>
                <a:cs typeface="SimSun" charset="-122"/>
              </a:rPr>
              <a:t>父组件监听子</a:t>
            </a:r>
            <a:r>
              <a:rPr lang="zh-CN" altLang="en-US" dirty="0">
                <a:latin typeface="SimSun" charset="-122"/>
                <a:ea typeface="SimSun" charset="-122"/>
                <a:cs typeface="SimSun" charset="-122"/>
              </a:rPr>
              <a:t>组件的内置方法；同时在子组件中，需要触发这个</a:t>
            </a:r>
            <a:r>
              <a:rPr lang="zh-CN" altLang="en-US" dirty="0" smtClean="0">
                <a:latin typeface="SimSun" charset="-122"/>
                <a:ea typeface="SimSun" charset="-122"/>
                <a:cs typeface="SimSun" charset="-122"/>
              </a:rPr>
              <a:t>事件。</a:t>
            </a:r>
            <a:endParaRPr lang="en-US" altLang="zh-CN" dirty="0" smtClean="0">
              <a:latin typeface="SimSun" charset="-122"/>
              <a:ea typeface="SimSun" charset="-122"/>
              <a:cs typeface="SimSun" charset="-122"/>
            </a:endParaRPr>
          </a:p>
          <a:p>
            <a:pPr>
              <a:lnSpc>
                <a:spcPct val="100000"/>
              </a:lnSpc>
            </a:pPr>
            <a:endParaRPr lang="en-US" altLang="zh-CN" dirty="0" smtClean="0">
              <a:latin typeface="SimSun" charset="-122"/>
              <a:ea typeface="SimSun" charset="-122"/>
              <a:cs typeface="SimSun" charset="-122"/>
            </a:endParaRPr>
          </a:p>
          <a:p>
            <a:pPr>
              <a:lnSpc>
                <a:spcPct val="100000"/>
              </a:lnSpc>
            </a:pPr>
            <a:r>
              <a:rPr lang="zh-CN" altLang="en-US" dirty="0" smtClean="0">
                <a:latin typeface="SimSun" charset="-122"/>
                <a:ea typeface="SimSun" charset="-122"/>
                <a:cs typeface="SimSun" charset="-122"/>
              </a:rPr>
              <a:t>关键就</a:t>
            </a:r>
            <a:r>
              <a:rPr lang="zh-CN" altLang="en-US" dirty="0">
                <a:latin typeface="SimSun" charset="-122"/>
                <a:ea typeface="SimSun" charset="-122"/>
                <a:cs typeface="SimSun" charset="-122"/>
              </a:rPr>
              <a:t>是</a:t>
            </a:r>
            <a:r>
              <a:rPr lang="en-US" altLang="zh-CN" dirty="0">
                <a:latin typeface="SimSun" charset="-122"/>
                <a:ea typeface="SimSun" charset="-122"/>
                <a:cs typeface="SimSun" charset="-122"/>
              </a:rPr>
              <a:t>$emit</a:t>
            </a:r>
            <a:r>
              <a:rPr lang="zh-CN" altLang="en-US" dirty="0">
                <a:latin typeface="SimSun" charset="-122"/>
                <a:ea typeface="SimSun" charset="-122"/>
                <a:cs typeface="SimSun" charset="-122"/>
              </a:rPr>
              <a:t>，也叫触发机制，父组件监听，子组件</a:t>
            </a:r>
            <a:r>
              <a:rPr lang="zh-CN" altLang="en-US" dirty="0" smtClean="0">
                <a:latin typeface="SimSun" charset="-122"/>
                <a:ea typeface="SimSun" charset="-122"/>
                <a:cs typeface="SimSun" charset="-122"/>
              </a:rPr>
              <a:t>触发。</a:t>
            </a:r>
            <a:endParaRPr kumimoji="1" lang="zh-CN" altLang="en-US" dirty="0">
              <a:latin typeface="SimSun" charset="-122"/>
              <a:ea typeface="SimSun" charset="-122"/>
              <a:cs typeface="SimSun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01243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0503"/>
          </a:xfrm>
        </p:spPr>
        <p:txBody>
          <a:bodyPr>
            <a:normAutofit/>
          </a:bodyPr>
          <a:lstStyle/>
          <a:p>
            <a:r>
              <a:rPr kumimoji="1" lang="en-US" altLang="zh-CN" sz="3000" dirty="0" smtClean="0">
                <a:latin typeface="SimSun" charset="-122"/>
                <a:ea typeface="SimSun" charset="-122"/>
                <a:cs typeface="SimSun" charset="-122"/>
              </a:rPr>
              <a:t>slot</a:t>
            </a:r>
            <a:r>
              <a:rPr kumimoji="1" lang="zh-CN" altLang="en-US" sz="3000" dirty="0" smtClean="0">
                <a:latin typeface="SimSun" charset="-122"/>
                <a:ea typeface="SimSun" charset="-122"/>
                <a:cs typeface="SimSun" charset="-122"/>
              </a:rPr>
              <a:t>插槽</a:t>
            </a:r>
            <a:r>
              <a:rPr kumimoji="1" lang="en-US" altLang="zh-CN" sz="3000" dirty="0" smtClean="0">
                <a:latin typeface="SimSun" charset="-122"/>
                <a:ea typeface="SimSun" charset="-122"/>
                <a:cs typeface="SimSun" charset="-122"/>
              </a:rPr>
              <a:t>——</a:t>
            </a:r>
            <a:r>
              <a:rPr kumimoji="1" lang="zh-CN" altLang="en-US" sz="3000" dirty="0" smtClean="0">
                <a:latin typeface="SimSun" charset="-122"/>
                <a:ea typeface="SimSun" charset="-122"/>
                <a:cs typeface="SimSun" charset="-122"/>
              </a:rPr>
              <a:t>内容分发</a:t>
            </a:r>
            <a:endParaRPr kumimoji="1" lang="zh-CN" altLang="en-US" sz="3000" dirty="0">
              <a:latin typeface="SimSun" charset="-122"/>
              <a:ea typeface="SimSun" charset="-122"/>
              <a:cs typeface="SimSun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077311"/>
            <a:ext cx="10515600" cy="2264979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zh-CN" altLang="en-US" dirty="0">
                <a:latin typeface="SimSun" charset="-122"/>
                <a:ea typeface="SimSun" charset="-122"/>
                <a:cs typeface="SimSun" charset="-122"/>
              </a:rPr>
              <a:t>按钮组件的结构除了开发时候预设的那些</a:t>
            </a:r>
            <a:r>
              <a:rPr lang="en-US" altLang="zh-CN" dirty="0" err="1">
                <a:latin typeface="SimSun" charset="-122"/>
                <a:ea typeface="SimSun" charset="-122"/>
                <a:cs typeface="SimSun" charset="-122"/>
              </a:rPr>
              <a:t>dom</a:t>
            </a:r>
            <a:r>
              <a:rPr lang="zh-CN" altLang="en-US" dirty="0">
                <a:latin typeface="SimSun" charset="-122"/>
                <a:ea typeface="SimSun" charset="-122"/>
                <a:cs typeface="SimSun" charset="-122"/>
              </a:rPr>
              <a:t>结构之外</a:t>
            </a:r>
            <a:r>
              <a:rPr lang="zh-CN" altLang="en-US" dirty="0" smtClean="0">
                <a:latin typeface="SimSun" charset="-122"/>
                <a:ea typeface="SimSun" charset="-122"/>
                <a:cs typeface="SimSun" charset="-122"/>
              </a:rPr>
              <a:t>，还能在</a:t>
            </a:r>
            <a:r>
              <a:rPr lang="zh-CN" altLang="en-US" dirty="0">
                <a:latin typeface="SimSun" charset="-122"/>
                <a:ea typeface="SimSun" charset="-122"/>
                <a:cs typeface="SimSun" charset="-122"/>
              </a:rPr>
              <a:t>调用的时候添加一些自己想要</a:t>
            </a:r>
            <a:r>
              <a:rPr lang="zh-CN" altLang="en-US" dirty="0" smtClean="0">
                <a:latin typeface="SimSun" charset="-122"/>
                <a:ea typeface="SimSun" charset="-122"/>
                <a:cs typeface="SimSun" charset="-122"/>
              </a:rPr>
              <a:t>的</a:t>
            </a:r>
            <a:r>
              <a:rPr lang="en-US" altLang="zh-CN" dirty="0" err="1" smtClean="0">
                <a:latin typeface="SimSun" charset="-122"/>
                <a:ea typeface="SimSun" charset="-122"/>
                <a:cs typeface="SimSun" charset="-122"/>
              </a:rPr>
              <a:t>dom</a:t>
            </a:r>
            <a:r>
              <a:rPr lang="zh-CN" altLang="en-US" dirty="0" smtClean="0">
                <a:latin typeface="SimSun" charset="-122"/>
                <a:ea typeface="SimSun" charset="-122"/>
                <a:cs typeface="SimSun" charset="-122"/>
              </a:rPr>
              <a:t>结构，就</a:t>
            </a:r>
            <a:r>
              <a:rPr lang="zh-CN" altLang="en-US" dirty="0">
                <a:latin typeface="SimSun" charset="-122"/>
                <a:ea typeface="SimSun" charset="-122"/>
                <a:cs typeface="SimSun" charset="-122"/>
              </a:rPr>
              <a:t>是</a:t>
            </a:r>
            <a:r>
              <a:rPr lang="en-US" altLang="zh-CN" dirty="0">
                <a:latin typeface="SimSun" charset="-122"/>
                <a:ea typeface="SimSun" charset="-122"/>
                <a:cs typeface="SimSun" charset="-122"/>
              </a:rPr>
              <a:t>slot</a:t>
            </a:r>
            <a:r>
              <a:rPr lang="zh-CN" altLang="en-US" dirty="0">
                <a:latin typeface="SimSun" charset="-122"/>
                <a:ea typeface="SimSun" charset="-122"/>
                <a:cs typeface="SimSun" charset="-122"/>
              </a:rPr>
              <a:t>标签</a:t>
            </a:r>
            <a:r>
              <a:rPr lang="zh-CN" altLang="en-US" dirty="0" smtClean="0">
                <a:latin typeface="SimSun" charset="-122"/>
                <a:ea typeface="SimSun" charset="-122"/>
                <a:cs typeface="SimSun" charset="-122"/>
              </a:rPr>
              <a:t>。</a:t>
            </a:r>
            <a:endParaRPr lang="en-US" altLang="zh-CN" dirty="0" smtClean="0">
              <a:latin typeface="SimSun" charset="-122"/>
              <a:ea typeface="SimSun" charset="-122"/>
              <a:cs typeface="SimSun" charset="-122"/>
            </a:endParaRPr>
          </a:p>
          <a:p>
            <a:pPr>
              <a:lnSpc>
                <a:spcPct val="120000"/>
              </a:lnSpc>
            </a:pPr>
            <a:r>
              <a:rPr lang="en-US" altLang="zh-CN" dirty="0" err="1">
                <a:latin typeface="SimSun" charset="-122"/>
                <a:ea typeface="SimSun" charset="-122"/>
                <a:cs typeface="SimSun" charset="-122"/>
              </a:rPr>
              <a:t>img</a:t>
            </a:r>
            <a:r>
              <a:rPr lang="zh-CN" altLang="en-US" dirty="0">
                <a:latin typeface="SimSun" charset="-122"/>
                <a:ea typeface="SimSun" charset="-122"/>
                <a:cs typeface="SimSun" charset="-122"/>
              </a:rPr>
              <a:t>上有个关键字</a:t>
            </a:r>
            <a:r>
              <a:rPr lang="en-US" altLang="zh-CN" dirty="0">
                <a:latin typeface="SimSun" charset="-122"/>
                <a:ea typeface="SimSun" charset="-122"/>
                <a:cs typeface="SimSun" charset="-122"/>
              </a:rPr>
              <a:t>slot</a:t>
            </a:r>
            <a:r>
              <a:rPr lang="en-US" altLang="zh-CN" dirty="0" smtClean="0">
                <a:latin typeface="SimSun" charset="-122"/>
                <a:ea typeface="SimSun" charset="-122"/>
                <a:cs typeface="SimSun" charset="-122"/>
              </a:rPr>
              <a:t>=“icon”</a:t>
            </a:r>
            <a:r>
              <a:rPr lang="zh-CN" altLang="en-US" dirty="0" smtClean="0">
                <a:latin typeface="SimSun" charset="-122"/>
                <a:ea typeface="SimSun" charset="-122"/>
                <a:cs typeface="SimSun" charset="-122"/>
              </a:rPr>
              <a:t>对应</a:t>
            </a:r>
            <a:r>
              <a:rPr lang="zh-CN" altLang="en-US" dirty="0">
                <a:latin typeface="SimSun" charset="-122"/>
                <a:ea typeface="SimSun" charset="-122"/>
                <a:cs typeface="SimSun" charset="-122"/>
              </a:rPr>
              <a:t>组件中的</a:t>
            </a:r>
            <a:r>
              <a:rPr lang="en-US" altLang="zh-CN" dirty="0">
                <a:latin typeface="SimSun" charset="-122"/>
                <a:ea typeface="SimSun" charset="-122"/>
                <a:cs typeface="SimSun" charset="-122"/>
              </a:rPr>
              <a:t>name</a:t>
            </a:r>
            <a:r>
              <a:rPr lang="en-US" altLang="zh-CN" dirty="0" smtClean="0">
                <a:latin typeface="SimSun" charset="-122"/>
                <a:ea typeface="SimSun" charset="-122"/>
                <a:cs typeface="SimSun" charset="-122"/>
              </a:rPr>
              <a:t>=“icon”</a:t>
            </a:r>
            <a:r>
              <a:rPr lang="zh-CN" altLang="en-US" dirty="0" smtClean="0">
                <a:latin typeface="SimSun" charset="-122"/>
                <a:ea typeface="SimSun" charset="-122"/>
                <a:cs typeface="SimSun" charset="-122"/>
              </a:rPr>
              <a:t>，</a:t>
            </a:r>
            <a:r>
              <a:rPr lang="zh-CN" altLang="en-US" dirty="0">
                <a:latin typeface="SimSun" charset="-122"/>
                <a:ea typeface="SimSun" charset="-122"/>
                <a:cs typeface="SimSun" charset="-122"/>
              </a:rPr>
              <a:t>渲染的时候，会将</a:t>
            </a:r>
            <a:r>
              <a:rPr lang="en-US" altLang="zh-CN" dirty="0" err="1">
                <a:latin typeface="SimSun" charset="-122"/>
                <a:ea typeface="SimSun" charset="-122"/>
                <a:cs typeface="SimSun" charset="-122"/>
              </a:rPr>
              <a:t>img</a:t>
            </a:r>
            <a:r>
              <a:rPr lang="zh-CN" altLang="en-US" dirty="0">
                <a:latin typeface="SimSun" charset="-122"/>
                <a:ea typeface="SimSun" charset="-122"/>
                <a:cs typeface="SimSun" charset="-122"/>
              </a:rPr>
              <a:t>整个替换掉组件中的对应</a:t>
            </a:r>
            <a:r>
              <a:rPr lang="en-US" altLang="zh-CN" dirty="0">
                <a:latin typeface="SimSun" charset="-122"/>
                <a:ea typeface="SimSun" charset="-122"/>
                <a:cs typeface="SimSun" charset="-122"/>
              </a:rPr>
              <a:t>name</a:t>
            </a:r>
            <a:r>
              <a:rPr lang="zh-CN" altLang="en-US" dirty="0">
                <a:latin typeface="SimSun" charset="-122"/>
                <a:ea typeface="SimSun" charset="-122"/>
                <a:cs typeface="SimSun" charset="-122"/>
              </a:rPr>
              <a:t>的</a:t>
            </a:r>
            <a:r>
              <a:rPr lang="en-US" altLang="zh-CN" dirty="0">
                <a:latin typeface="SimSun" charset="-122"/>
                <a:ea typeface="SimSun" charset="-122"/>
                <a:cs typeface="SimSun" charset="-122"/>
              </a:rPr>
              <a:t>&lt;slot&gt;</a:t>
            </a:r>
            <a:r>
              <a:rPr lang="zh-CN" altLang="en-US" dirty="0" smtClean="0">
                <a:latin typeface="SimSun" charset="-122"/>
                <a:ea typeface="SimSun" charset="-122"/>
                <a:cs typeface="SimSun" charset="-122"/>
              </a:rPr>
              <a:t>标签。</a:t>
            </a:r>
            <a:endParaRPr lang="en-US" altLang="zh-CN" dirty="0" smtClean="0">
              <a:latin typeface="SimSun" charset="-122"/>
              <a:ea typeface="SimSun" charset="-122"/>
              <a:cs typeface="SimSun" charset="-122"/>
            </a:endParaRPr>
          </a:p>
          <a:p>
            <a:pPr>
              <a:lnSpc>
                <a:spcPct val="120000"/>
              </a:lnSpc>
            </a:pPr>
            <a:r>
              <a:rPr lang="zh-CN" altLang="en-US" dirty="0" smtClean="0">
                <a:latin typeface="SimSun" charset="-122"/>
                <a:ea typeface="SimSun" charset="-122"/>
                <a:cs typeface="SimSun" charset="-122"/>
              </a:rPr>
              <a:t>现在已经</a:t>
            </a:r>
            <a:r>
              <a:rPr lang="zh-CN" altLang="en-US" dirty="0">
                <a:latin typeface="SimSun" charset="-122"/>
                <a:ea typeface="SimSun" charset="-122"/>
                <a:cs typeface="SimSun" charset="-122"/>
              </a:rPr>
              <a:t>学会了用</a:t>
            </a:r>
            <a:r>
              <a:rPr lang="en-US" altLang="zh-CN" dirty="0">
                <a:latin typeface="SimSun" charset="-122"/>
                <a:ea typeface="SimSun" charset="-122"/>
                <a:cs typeface="SimSun" charset="-122"/>
              </a:rPr>
              <a:t>props</a:t>
            </a:r>
            <a:r>
              <a:rPr lang="zh-CN" altLang="en-US" dirty="0">
                <a:latin typeface="SimSun" charset="-122"/>
                <a:ea typeface="SimSun" charset="-122"/>
                <a:cs typeface="SimSun" charset="-122"/>
              </a:rPr>
              <a:t>给按钮自定义文案，用</a:t>
            </a:r>
            <a:r>
              <a:rPr lang="en-US" altLang="zh-CN" dirty="0">
                <a:latin typeface="SimSun" charset="-122"/>
                <a:ea typeface="SimSun" charset="-122"/>
                <a:cs typeface="SimSun" charset="-122"/>
              </a:rPr>
              <a:t>on</a:t>
            </a:r>
            <a:r>
              <a:rPr lang="zh-CN" altLang="en-US" dirty="0">
                <a:latin typeface="SimSun" charset="-122"/>
                <a:ea typeface="SimSun" charset="-122"/>
                <a:cs typeface="SimSun" charset="-122"/>
              </a:rPr>
              <a:t>和</a:t>
            </a:r>
            <a:r>
              <a:rPr lang="en-US" altLang="zh-CN" dirty="0">
                <a:latin typeface="SimSun" charset="-122"/>
                <a:ea typeface="SimSun" charset="-122"/>
                <a:cs typeface="SimSun" charset="-122"/>
              </a:rPr>
              <a:t>emit</a:t>
            </a:r>
            <a:r>
              <a:rPr lang="zh-CN" altLang="en-US" dirty="0">
                <a:latin typeface="SimSun" charset="-122"/>
                <a:ea typeface="SimSun" charset="-122"/>
                <a:cs typeface="SimSun" charset="-122"/>
              </a:rPr>
              <a:t>给按钮自定义点击触发，用</a:t>
            </a:r>
            <a:r>
              <a:rPr lang="en-US" altLang="zh-CN" dirty="0">
                <a:latin typeface="SimSun" charset="-122"/>
                <a:ea typeface="SimSun" charset="-122"/>
                <a:cs typeface="SimSun" charset="-122"/>
              </a:rPr>
              <a:t>slot</a:t>
            </a:r>
            <a:r>
              <a:rPr lang="zh-CN" altLang="en-US" dirty="0">
                <a:latin typeface="SimSun" charset="-122"/>
                <a:ea typeface="SimSun" charset="-122"/>
                <a:cs typeface="SimSun" charset="-122"/>
              </a:rPr>
              <a:t>给按钮添加一些自定义结构。</a:t>
            </a:r>
            <a:endParaRPr kumimoji="1" lang="zh-CN" altLang="en-US" dirty="0">
              <a:latin typeface="SimSun" charset="-122"/>
              <a:ea typeface="SimSun" charset="-122"/>
              <a:cs typeface="SimSun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9476" y="3273972"/>
            <a:ext cx="8331200" cy="349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13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94594"/>
            <a:ext cx="10515600" cy="588578"/>
          </a:xfrm>
        </p:spPr>
        <p:txBody>
          <a:bodyPr>
            <a:normAutofit/>
          </a:bodyPr>
          <a:lstStyle/>
          <a:p>
            <a:r>
              <a:rPr lang="zh-CN" altLang="en-US" sz="3000" dirty="0">
                <a:latin typeface="SimSun" charset="-122"/>
                <a:ea typeface="SimSun" charset="-122"/>
                <a:cs typeface="SimSun" charset="-122"/>
              </a:rPr>
              <a:t>导航</a:t>
            </a:r>
            <a:r>
              <a:rPr lang="zh-CN" altLang="en-US" sz="3000" dirty="0" smtClean="0">
                <a:latin typeface="SimSun" charset="-122"/>
                <a:ea typeface="SimSun" charset="-122"/>
                <a:cs typeface="SimSun" charset="-122"/>
              </a:rPr>
              <a:t>组件</a:t>
            </a:r>
            <a:endParaRPr kumimoji="1" lang="zh-CN" altLang="en-US" sz="3000" dirty="0">
              <a:latin typeface="SimSun" charset="-122"/>
              <a:ea typeface="SimSun" charset="-122"/>
              <a:cs typeface="SimSun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9965" y="683172"/>
            <a:ext cx="8229599" cy="5924715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zh-CN" altLang="en-US" dirty="0">
                <a:latin typeface="SimSun" charset="-122"/>
                <a:ea typeface="SimSun" charset="-122"/>
                <a:cs typeface="SimSun" charset="-122"/>
              </a:rPr>
              <a:t>点击导航中的</a:t>
            </a:r>
            <a:r>
              <a:rPr lang="en-US" altLang="zh-CN" dirty="0">
                <a:latin typeface="SimSun" charset="-122"/>
                <a:ea typeface="SimSun" charset="-122"/>
                <a:cs typeface="SimSun" charset="-122"/>
              </a:rPr>
              <a:t>tab</a:t>
            </a:r>
            <a:r>
              <a:rPr lang="zh-CN" altLang="en-US" dirty="0">
                <a:latin typeface="SimSun" charset="-122"/>
                <a:ea typeface="SimSun" charset="-122"/>
                <a:cs typeface="SimSun" charset="-122"/>
              </a:rPr>
              <a:t>，可以给当前</a:t>
            </a:r>
            <a:r>
              <a:rPr lang="en-US" altLang="zh-CN" dirty="0">
                <a:latin typeface="SimSun" charset="-122"/>
                <a:ea typeface="SimSun" charset="-122"/>
                <a:cs typeface="SimSun" charset="-122"/>
              </a:rPr>
              <a:t>tab</a:t>
            </a:r>
            <a:r>
              <a:rPr lang="zh-CN" altLang="en-US" dirty="0">
                <a:latin typeface="SimSun" charset="-122"/>
                <a:ea typeface="SimSun" charset="-122"/>
                <a:cs typeface="SimSun" charset="-122"/>
              </a:rPr>
              <a:t>加上一个</a:t>
            </a:r>
            <a:r>
              <a:rPr lang="en-US" altLang="zh-CN" dirty="0">
                <a:latin typeface="SimSun" charset="-122"/>
                <a:ea typeface="SimSun" charset="-122"/>
                <a:cs typeface="SimSun" charset="-122"/>
              </a:rPr>
              <a:t>active</a:t>
            </a:r>
            <a:r>
              <a:rPr lang="zh-CN" altLang="en-US" dirty="0">
                <a:latin typeface="SimSun" charset="-122"/>
                <a:ea typeface="SimSun" charset="-122"/>
                <a:cs typeface="SimSun" charset="-122"/>
              </a:rPr>
              <a:t>类，同时切换底部的黄色滑条，并且输出当前</a:t>
            </a:r>
            <a:r>
              <a:rPr lang="en-US" altLang="zh-CN" dirty="0">
                <a:latin typeface="SimSun" charset="-122"/>
                <a:ea typeface="SimSun" charset="-122"/>
                <a:cs typeface="SimSun" charset="-122"/>
              </a:rPr>
              <a:t>tab</a:t>
            </a:r>
            <a:r>
              <a:rPr lang="zh-CN" altLang="en-US" dirty="0">
                <a:latin typeface="SimSun" charset="-122"/>
                <a:ea typeface="SimSun" charset="-122"/>
                <a:cs typeface="SimSun" charset="-122"/>
              </a:rPr>
              <a:t>的文案，同时支持自定义事件</a:t>
            </a:r>
            <a:r>
              <a:rPr lang="zh-CN" altLang="en-US" dirty="0" smtClean="0">
                <a:latin typeface="SimSun" charset="-122"/>
                <a:ea typeface="SimSun" charset="-122"/>
                <a:cs typeface="SimSun" charset="-122"/>
              </a:rPr>
              <a:t>。</a:t>
            </a:r>
            <a:endParaRPr kumimoji="1" lang="en-US" altLang="zh-CN" dirty="0">
              <a:latin typeface="SimSun" charset="-122"/>
              <a:ea typeface="SimSun" charset="-122"/>
              <a:cs typeface="SimSun" charset="-122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latin typeface="SimSun" charset="-122"/>
                <a:ea typeface="SimSun" charset="-122"/>
                <a:cs typeface="SimSun" charset="-122"/>
              </a:rPr>
              <a:t>暴露一个属性来支持导航的</a:t>
            </a:r>
            <a:r>
              <a:rPr lang="en-US" altLang="zh-CN" dirty="0">
                <a:latin typeface="SimSun" charset="-122"/>
                <a:ea typeface="SimSun" charset="-122"/>
                <a:cs typeface="SimSun" charset="-122"/>
              </a:rPr>
              <a:t>tab</a:t>
            </a:r>
            <a:r>
              <a:rPr lang="zh-CN" altLang="en-US" dirty="0">
                <a:latin typeface="SimSun" charset="-122"/>
                <a:ea typeface="SimSun" charset="-122"/>
                <a:cs typeface="SimSun" charset="-122"/>
              </a:rPr>
              <a:t>个数，而</a:t>
            </a:r>
            <a:r>
              <a:rPr lang="en-US" altLang="zh-CN" dirty="0">
                <a:latin typeface="SimSun" charset="-122"/>
                <a:ea typeface="SimSun" charset="-122"/>
                <a:cs typeface="SimSun" charset="-122"/>
              </a:rPr>
              <a:t>tab</a:t>
            </a:r>
            <a:r>
              <a:rPr lang="zh-CN" altLang="en-US" dirty="0">
                <a:latin typeface="SimSun" charset="-122"/>
                <a:ea typeface="SimSun" charset="-122"/>
                <a:cs typeface="SimSun" charset="-122"/>
              </a:rPr>
              <a:t>的长相和应用其实是一样的，那么这时候我们可以用一个</a:t>
            </a:r>
            <a:r>
              <a:rPr lang="en-US" altLang="zh-CN" dirty="0">
                <a:latin typeface="SimSun" charset="-122"/>
                <a:ea typeface="SimSun" charset="-122"/>
                <a:cs typeface="SimSun" charset="-122"/>
              </a:rPr>
              <a:t>for</a:t>
            </a:r>
            <a:r>
              <a:rPr lang="zh-CN" altLang="en-US" dirty="0">
                <a:latin typeface="SimSun" charset="-122"/>
                <a:ea typeface="SimSun" charset="-122"/>
                <a:cs typeface="SimSun" charset="-122"/>
              </a:rPr>
              <a:t>循环来输出每一个</a:t>
            </a:r>
            <a:r>
              <a:rPr lang="en-US" altLang="zh-CN" dirty="0">
                <a:latin typeface="SimSun" charset="-122"/>
                <a:ea typeface="SimSun" charset="-122"/>
                <a:cs typeface="SimSun" charset="-122"/>
              </a:rPr>
              <a:t>tab</a:t>
            </a:r>
            <a:r>
              <a:rPr lang="zh-CN" altLang="en-US" dirty="0" smtClean="0">
                <a:latin typeface="SimSun" charset="-122"/>
                <a:ea typeface="SimSun" charset="-122"/>
                <a:cs typeface="SimSun" charset="-122"/>
              </a:rPr>
              <a:t>。</a:t>
            </a:r>
            <a:endParaRPr lang="en-US" altLang="zh-CN" dirty="0" smtClean="0">
              <a:latin typeface="SimSun" charset="-122"/>
              <a:ea typeface="SimSun" charset="-122"/>
              <a:cs typeface="SimSun" charset="-122"/>
            </a:endParaRPr>
          </a:p>
          <a:p>
            <a:pPr>
              <a:lnSpc>
                <a:spcPct val="120000"/>
              </a:lnSpc>
            </a:pPr>
            <a:r>
              <a:rPr lang="en-US" altLang="zh-CN" dirty="0">
                <a:latin typeface="SimSun" charset="-122"/>
                <a:ea typeface="SimSun" charset="-122"/>
                <a:cs typeface="SimSun" charset="-122"/>
              </a:rPr>
              <a:t>v-for</a:t>
            </a:r>
            <a:r>
              <a:rPr lang="en-US" altLang="zh-CN" dirty="0" smtClean="0">
                <a:latin typeface="SimSun" charset="-122"/>
                <a:ea typeface="SimSun" charset="-122"/>
                <a:cs typeface="SimSun" charset="-122"/>
              </a:rPr>
              <a:t>=“(</a:t>
            </a:r>
            <a:r>
              <a:rPr lang="en-US" altLang="zh-CN" dirty="0" err="1">
                <a:latin typeface="SimSun" charset="-122"/>
                <a:ea typeface="SimSun" charset="-122"/>
                <a:cs typeface="SimSun" charset="-122"/>
              </a:rPr>
              <a:t>item,index</a:t>
            </a:r>
            <a:r>
              <a:rPr lang="en-US" altLang="zh-CN" dirty="0">
                <a:latin typeface="SimSun" charset="-122"/>
                <a:ea typeface="SimSun" charset="-122"/>
                <a:cs typeface="SimSun" charset="-122"/>
              </a:rPr>
              <a:t>) in </a:t>
            </a:r>
            <a:r>
              <a:rPr lang="en-US" altLang="zh-CN" dirty="0" smtClean="0">
                <a:latin typeface="SimSun" charset="-122"/>
                <a:ea typeface="SimSun" charset="-122"/>
                <a:cs typeface="SimSun" charset="-122"/>
              </a:rPr>
              <a:t>items”</a:t>
            </a:r>
            <a:r>
              <a:rPr lang="zh-CN" altLang="en-US" dirty="0" smtClean="0">
                <a:latin typeface="SimSun" charset="-122"/>
                <a:ea typeface="SimSun" charset="-122"/>
                <a:cs typeface="SimSun" charset="-122"/>
              </a:rPr>
              <a:t>暴露</a:t>
            </a:r>
            <a:r>
              <a:rPr lang="zh-CN" altLang="en-US" dirty="0">
                <a:latin typeface="SimSun" charset="-122"/>
                <a:ea typeface="SimSun" charset="-122"/>
                <a:cs typeface="SimSun" charset="-122"/>
              </a:rPr>
              <a:t>了</a:t>
            </a:r>
            <a:r>
              <a:rPr lang="en-US" altLang="zh-CN" dirty="0">
                <a:latin typeface="SimSun" charset="-122"/>
                <a:ea typeface="SimSun" charset="-122"/>
                <a:cs typeface="SimSun" charset="-122"/>
              </a:rPr>
              <a:t>item</a:t>
            </a:r>
            <a:r>
              <a:rPr lang="zh-CN" altLang="en-US" dirty="0">
                <a:latin typeface="SimSun" charset="-122"/>
                <a:ea typeface="SimSun" charset="-122"/>
                <a:cs typeface="SimSun" charset="-122"/>
              </a:rPr>
              <a:t>和</a:t>
            </a:r>
            <a:r>
              <a:rPr lang="en-US" altLang="zh-CN" dirty="0">
                <a:latin typeface="SimSun" charset="-122"/>
                <a:ea typeface="SimSun" charset="-122"/>
                <a:cs typeface="SimSun" charset="-122"/>
              </a:rPr>
              <a:t>index</a:t>
            </a:r>
            <a:r>
              <a:rPr lang="zh-CN" altLang="en-US" dirty="0">
                <a:latin typeface="SimSun" charset="-122"/>
                <a:ea typeface="SimSun" charset="-122"/>
                <a:cs typeface="SimSun" charset="-122"/>
              </a:rPr>
              <a:t>两个</a:t>
            </a:r>
            <a:r>
              <a:rPr lang="zh-CN" altLang="en-US" dirty="0" smtClean="0">
                <a:latin typeface="SimSun" charset="-122"/>
                <a:ea typeface="SimSun" charset="-122"/>
                <a:cs typeface="SimSun" charset="-122"/>
              </a:rPr>
              <a:t>接口，</a:t>
            </a:r>
            <a:r>
              <a:rPr lang="zh-CN" altLang="en-US" dirty="0">
                <a:latin typeface="SimSun" charset="-122"/>
                <a:ea typeface="SimSun" charset="-122"/>
                <a:cs typeface="SimSun" charset="-122"/>
              </a:rPr>
              <a:t>可以在标签中使用绑定｛｛</a:t>
            </a:r>
            <a:r>
              <a:rPr lang="en-US" altLang="zh-CN" dirty="0" err="1">
                <a:latin typeface="SimSun" charset="-122"/>
                <a:ea typeface="SimSun" charset="-122"/>
                <a:cs typeface="SimSun" charset="-122"/>
              </a:rPr>
              <a:t>item.text</a:t>
            </a:r>
            <a:r>
              <a:rPr lang="zh-CN" altLang="en-US" dirty="0">
                <a:latin typeface="SimSun" charset="-122"/>
                <a:ea typeface="SimSun" charset="-122"/>
                <a:cs typeface="SimSun" charset="-122"/>
              </a:rPr>
              <a:t>｝</a:t>
            </a:r>
            <a:r>
              <a:rPr lang="zh-CN" altLang="en-US" dirty="0" smtClean="0">
                <a:latin typeface="SimSun" charset="-122"/>
                <a:ea typeface="SimSun" charset="-122"/>
                <a:cs typeface="SimSun" charset="-122"/>
              </a:rPr>
              <a:t>｝</a:t>
            </a:r>
            <a:endParaRPr lang="en-US" altLang="zh-CN" dirty="0" smtClean="0">
              <a:latin typeface="SimSun" charset="-122"/>
              <a:ea typeface="SimSun" charset="-122"/>
              <a:cs typeface="SimSun" charset="-122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latin typeface="SimSun" charset="-122"/>
                <a:ea typeface="SimSun" charset="-122"/>
                <a:cs typeface="SimSun" charset="-122"/>
              </a:rPr>
              <a:t>动态添加</a:t>
            </a:r>
            <a:r>
              <a:rPr lang="en-US" altLang="zh-CN" dirty="0" smtClean="0">
                <a:latin typeface="SimSun" charset="-122"/>
                <a:ea typeface="SimSun" charset="-122"/>
                <a:cs typeface="SimSun" charset="-122"/>
              </a:rPr>
              <a:t>class</a:t>
            </a:r>
            <a:r>
              <a:rPr lang="zh-CN" altLang="en-US" dirty="0" smtClean="0">
                <a:latin typeface="SimSun" charset="-122"/>
                <a:ea typeface="SimSun" charset="-122"/>
                <a:cs typeface="SimSun" charset="-122"/>
              </a:rPr>
              <a:t>，</a:t>
            </a:r>
            <a:r>
              <a:rPr lang="zh-CN" altLang="en-US" dirty="0">
                <a:latin typeface="SimSun" charset="-122"/>
                <a:ea typeface="SimSun" charset="-122"/>
                <a:cs typeface="SimSun" charset="-122"/>
              </a:rPr>
              <a:t>每个</a:t>
            </a:r>
            <a:r>
              <a:rPr lang="en-US" altLang="zh-CN" dirty="0">
                <a:latin typeface="SimSun" charset="-122"/>
                <a:ea typeface="SimSun" charset="-122"/>
                <a:cs typeface="SimSun" charset="-122"/>
              </a:rPr>
              <a:t>tab</a:t>
            </a:r>
            <a:r>
              <a:rPr lang="zh-CN" altLang="en-US" dirty="0">
                <a:latin typeface="SimSun" charset="-122"/>
                <a:ea typeface="SimSun" charset="-122"/>
                <a:cs typeface="SimSun" charset="-122"/>
              </a:rPr>
              <a:t>都有默认的</a:t>
            </a:r>
            <a:r>
              <a:rPr lang="en-US" altLang="zh-CN" dirty="0">
                <a:latin typeface="SimSun" charset="-122"/>
                <a:ea typeface="SimSun" charset="-122"/>
                <a:cs typeface="SimSun" charset="-122"/>
              </a:rPr>
              <a:t>class</a:t>
            </a:r>
            <a:r>
              <a:rPr lang="zh-CN" altLang="en-US" dirty="0">
                <a:latin typeface="SimSun" charset="-122"/>
                <a:ea typeface="SimSun" charset="-122"/>
                <a:cs typeface="SimSun" charset="-122"/>
              </a:rPr>
              <a:t>类名</a:t>
            </a:r>
            <a:r>
              <a:rPr lang="en-US" altLang="zh-CN" dirty="0">
                <a:latin typeface="SimSun" charset="-122"/>
                <a:ea typeface="SimSun" charset="-122"/>
                <a:cs typeface="SimSun" charset="-122"/>
              </a:rPr>
              <a:t>(</a:t>
            </a:r>
            <a:r>
              <a:rPr lang="zh-CN" altLang="en-US" dirty="0">
                <a:latin typeface="SimSun" charset="-122"/>
                <a:ea typeface="SimSun" charset="-122"/>
                <a:cs typeface="SimSun" charset="-122"/>
              </a:rPr>
              <a:t>比如</a:t>
            </a:r>
            <a:r>
              <a:rPr lang="en-US" altLang="zh-CN" dirty="0" err="1">
                <a:latin typeface="SimSun" charset="-122"/>
                <a:ea typeface="SimSun" charset="-122"/>
                <a:cs typeface="SimSun" charset="-122"/>
              </a:rPr>
              <a:t>nav</a:t>
            </a:r>
            <a:r>
              <a:rPr lang="en-US" altLang="zh-CN" dirty="0">
                <a:latin typeface="SimSun" charset="-122"/>
                <a:ea typeface="SimSun" charset="-122"/>
                <a:cs typeface="SimSun" charset="-122"/>
              </a:rPr>
              <a:t>-item</a:t>
            </a:r>
            <a:r>
              <a:rPr lang="zh-CN" altLang="en-US" dirty="0">
                <a:latin typeface="SimSun" charset="-122"/>
                <a:ea typeface="SimSun" charset="-122"/>
                <a:cs typeface="SimSun" charset="-122"/>
              </a:rPr>
              <a:t>类</a:t>
            </a:r>
            <a:r>
              <a:rPr lang="en-US" altLang="zh-CN" dirty="0">
                <a:latin typeface="SimSun" charset="-122"/>
                <a:ea typeface="SimSun" charset="-122"/>
                <a:cs typeface="SimSun" charset="-122"/>
              </a:rPr>
              <a:t>)</a:t>
            </a:r>
            <a:r>
              <a:rPr lang="zh-CN" altLang="en-US" dirty="0">
                <a:latin typeface="SimSun" charset="-122"/>
                <a:ea typeface="SimSun" charset="-122"/>
                <a:cs typeface="SimSun" charset="-122"/>
              </a:rPr>
              <a:t>，在点击每个</a:t>
            </a:r>
            <a:r>
              <a:rPr lang="en-US" altLang="zh-CN" dirty="0">
                <a:latin typeface="SimSun" charset="-122"/>
                <a:ea typeface="SimSun" charset="-122"/>
                <a:cs typeface="SimSun" charset="-122"/>
              </a:rPr>
              <a:t>tab</a:t>
            </a:r>
            <a:r>
              <a:rPr lang="zh-CN" altLang="en-US" dirty="0">
                <a:latin typeface="SimSun" charset="-122"/>
                <a:ea typeface="SimSun" charset="-122"/>
                <a:cs typeface="SimSun" charset="-122"/>
              </a:rPr>
              <a:t>的时候，当前</a:t>
            </a:r>
            <a:r>
              <a:rPr lang="en-US" altLang="zh-CN" dirty="0">
                <a:latin typeface="SimSun" charset="-122"/>
                <a:ea typeface="SimSun" charset="-122"/>
                <a:cs typeface="SimSun" charset="-122"/>
              </a:rPr>
              <a:t>tab</a:t>
            </a:r>
            <a:r>
              <a:rPr lang="zh-CN" altLang="en-US" dirty="0">
                <a:latin typeface="SimSun" charset="-122"/>
                <a:ea typeface="SimSun" charset="-122"/>
                <a:cs typeface="SimSun" charset="-122"/>
              </a:rPr>
              <a:t>添加</a:t>
            </a:r>
            <a:r>
              <a:rPr lang="en-US" altLang="zh-CN" dirty="0">
                <a:latin typeface="SimSun" charset="-122"/>
                <a:ea typeface="SimSun" charset="-122"/>
                <a:cs typeface="SimSun" charset="-122"/>
              </a:rPr>
              <a:t>active</a:t>
            </a:r>
            <a:r>
              <a:rPr lang="zh-CN" altLang="en-US" dirty="0">
                <a:latin typeface="SimSun" charset="-122"/>
                <a:ea typeface="SimSun" charset="-122"/>
                <a:cs typeface="SimSun" charset="-122"/>
              </a:rPr>
              <a:t>类，其他的</a:t>
            </a:r>
            <a:r>
              <a:rPr lang="en-US" altLang="zh-CN" dirty="0">
                <a:latin typeface="SimSun" charset="-122"/>
                <a:ea typeface="SimSun" charset="-122"/>
                <a:cs typeface="SimSun" charset="-122"/>
              </a:rPr>
              <a:t>tab</a:t>
            </a:r>
            <a:r>
              <a:rPr lang="zh-CN" altLang="en-US" dirty="0">
                <a:latin typeface="SimSun" charset="-122"/>
                <a:ea typeface="SimSun" charset="-122"/>
                <a:cs typeface="SimSun" charset="-122"/>
              </a:rPr>
              <a:t>删除这个</a:t>
            </a:r>
            <a:r>
              <a:rPr lang="en-US" altLang="zh-CN" dirty="0">
                <a:latin typeface="SimSun" charset="-122"/>
                <a:ea typeface="SimSun" charset="-122"/>
                <a:cs typeface="SimSun" charset="-122"/>
              </a:rPr>
              <a:t>active</a:t>
            </a:r>
            <a:r>
              <a:rPr lang="zh-CN" altLang="en-US" dirty="0" smtClean="0">
                <a:latin typeface="SimSun" charset="-122"/>
                <a:ea typeface="SimSun" charset="-122"/>
                <a:cs typeface="SimSun" charset="-122"/>
              </a:rPr>
              <a:t>类。</a:t>
            </a:r>
            <a:endParaRPr lang="en-US" altLang="zh-CN" dirty="0" smtClean="0">
              <a:latin typeface="SimSun" charset="-122"/>
              <a:ea typeface="SimSun" charset="-122"/>
              <a:cs typeface="SimSun" charset="-122"/>
            </a:endParaRPr>
          </a:p>
          <a:p>
            <a:pPr>
              <a:lnSpc>
                <a:spcPct val="120000"/>
              </a:lnSpc>
            </a:pPr>
            <a:r>
              <a:rPr lang="en-US" altLang="zh-CN" dirty="0" err="1" smtClean="0">
                <a:latin typeface="SimSun" charset="-122"/>
                <a:ea typeface="SimSun" charset="-122"/>
                <a:cs typeface="SimSun" charset="-122"/>
              </a:rPr>
              <a:t>v-bind:class</a:t>
            </a:r>
            <a:r>
              <a:rPr lang="zh-CN" altLang="en-US" dirty="0">
                <a:latin typeface="SimSun" charset="-122"/>
                <a:ea typeface="SimSun" charset="-122"/>
                <a:cs typeface="SimSun" charset="-122"/>
              </a:rPr>
              <a:t>给组件绑定一个</a:t>
            </a:r>
            <a:r>
              <a:rPr lang="en-US" altLang="zh-CN" dirty="0">
                <a:latin typeface="SimSun" charset="-122"/>
                <a:ea typeface="SimSun" charset="-122"/>
                <a:cs typeface="SimSun" charset="-122"/>
              </a:rPr>
              <a:t>class</a:t>
            </a:r>
            <a:r>
              <a:rPr lang="zh-CN" altLang="en-US" dirty="0">
                <a:latin typeface="SimSun" charset="-122"/>
                <a:ea typeface="SimSun" charset="-122"/>
                <a:cs typeface="SimSun" charset="-122"/>
              </a:rPr>
              <a:t>属性（类似</a:t>
            </a:r>
            <a:r>
              <a:rPr lang="en-US" altLang="zh-CN" dirty="0">
                <a:latin typeface="SimSun" charset="-122"/>
                <a:ea typeface="SimSun" charset="-122"/>
                <a:cs typeface="SimSun" charset="-122"/>
              </a:rPr>
              <a:t>jQuery</a:t>
            </a:r>
            <a:r>
              <a:rPr lang="zh-CN" altLang="en-US" dirty="0">
                <a:latin typeface="SimSun" charset="-122"/>
                <a:ea typeface="SimSun" charset="-122"/>
                <a:cs typeface="SimSun" charset="-122"/>
              </a:rPr>
              <a:t>中的</a:t>
            </a:r>
            <a:r>
              <a:rPr lang="en-US" altLang="zh-CN" dirty="0" err="1">
                <a:latin typeface="SimSun" charset="-122"/>
                <a:ea typeface="SimSun" charset="-122"/>
                <a:cs typeface="SimSun" charset="-122"/>
              </a:rPr>
              <a:t>attr</a:t>
            </a:r>
            <a:r>
              <a:rPr lang="zh-CN" altLang="en-US" dirty="0">
                <a:latin typeface="SimSun" charset="-122"/>
                <a:ea typeface="SimSun" charset="-122"/>
                <a:cs typeface="SimSun" charset="-122"/>
              </a:rPr>
              <a:t>方法</a:t>
            </a:r>
            <a:r>
              <a:rPr lang="zh-CN" altLang="en-US" dirty="0" smtClean="0">
                <a:latin typeface="SimSun" charset="-122"/>
                <a:ea typeface="SimSun" charset="-122"/>
                <a:cs typeface="SimSun" charset="-122"/>
              </a:rPr>
              <a:t>）。</a:t>
            </a:r>
            <a:endParaRPr lang="en-US" altLang="zh-CN" dirty="0" smtClean="0">
              <a:latin typeface="SimSun" charset="-122"/>
              <a:ea typeface="SimSun" charset="-122"/>
              <a:cs typeface="SimSun" charset="-122"/>
            </a:endParaRPr>
          </a:p>
          <a:p>
            <a:pPr>
              <a:lnSpc>
                <a:spcPct val="120000"/>
              </a:lnSpc>
            </a:pPr>
            <a:r>
              <a:rPr lang="en-US" altLang="zh-CN" dirty="0" smtClean="0">
                <a:latin typeface="SimSun" charset="-122"/>
                <a:ea typeface="SimSun" charset="-122"/>
                <a:cs typeface="SimSun" charset="-122"/>
              </a:rPr>
              <a:t>v-bind</a:t>
            </a:r>
            <a:r>
              <a:rPr lang="zh-CN" altLang="en-US" dirty="0" smtClean="0">
                <a:latin typeface="SimSun" charset="-122"/>
                <a:ea typeface="SimSun" charset="-122"/>
                <a:cs typeface="SimSun" charset="-122"/>
              </a:rPr>
              <a:t>：</a:t>
            </a:r>
            <a:r>
              <a:rPr lang="en-US" altLang="zh-CN" dirty="0" smtClean="0">
                <a:latin typeface="SimSun" charset="-122"/>
                <a:ea typeface="SimSun" charset="-122"/>
                <a:cs typeface="SimSun" charset="-122"/>
              </a:rPr>
              <a:t>class</a:t>
            </a:r>
            <a:r>
              <a:rPr lang="en-US" altLang="zh-CN" dirty="0">
                <a:latin typeface="SimSun" charset="-122"/>
                <a:ea typeface="SimSun" charset="-122"/>
                <a:cs typeface="SimSun" charset="-122"/>
              </a:rPr>
              <a:t>=XXX</a:t>
            </a:r>
            <a:r>
              <a:rPr lang="zh-CN" altLang="en-US" dirty="0">
                <a:latin typeface="SimSun" charset="-122"/>
                <a:ea typeface="SimSun" charset="-122"/>
                <a:cs typeface="SimSun" charset="-122"/>
              </a:rPr>
              <a:t>和</a:t>
            </a:r>
            <a:r>
              <a:rPr lang="en-US" altLang="zh-CN" dirty="0">
                <a:latin typeface="SimSun" charset="-122"/>
                <a:ea typeface="SimSun" charset="-122"/>
                <a:cs typeface="SimSun" charset="-122"/>
              </a:rPr>
              <a:t>class=XXX</a:t>
            </a:r>
            <a:r>
              <a:rPr lang="zh-CN" altLang="en-US" dirty="0">
                <a:latin typeface="SimSun" charset="-122"/>
                <a:ea typeface="SimSun" charset="-122"/>
                <a:cs typeface="SimSun" charset="-122"/>
              </a:rPr>
              <a:t>的区别在于不带冒号的是静态的字符串绑定，带冒号的是动态的变量绑定</a:t>
            </a:r>
            <a:r>
              <a:rPr lang="zh-CN" altLang="en-US" dirty="0" smtClean="0">
                <a:latin typeface="SimSun" charset="-122"/>
                <a:ea typeface="SimSun" charset="-122"/>
                <a:cs typeface="SimSun" charset="-122"/>
              </a:rPr>
              <a:t>。</a:t>
            </a:r>
            <a:endParaRPr lang="en-US" altLang="zh-CN" dirty="0" smtClean="0">
              <a:latin typeface="SimSun" charset="-122"/>
              <a:ea typeface="SimSun" charset="-122"/>
              <a:cs typeface="SimSun" charset="-122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latin typeface="SimSun" charset="-122"/>
                <a:ea typeface="SimSun" charset="-122"/>
                <a:cs typeface="SimSun" charset="-122"/>
              </a:rPr>
              <a:t>切换</a:t>
            </a:r>
            <a:r>
              <a:rPr lang="en-US" altLang="zh-CN" dirty="0">
                <a:latin typeface="SimSun" charset="-122"/>
                <a:ea typeface="SimSun" charset="-122"/>
                <a:cs typeface="SimSun" charset="-122"/>
              </a:rPr>
              <a:t>tab</a:t>
            </a:r>
            <a:r>
              <a:rPr lang="zh-CN" altLang="en-US" dirty="0">
                <a:latin typeface="SimSun" charset="-122"/>
                <a:ea typeface="SimSun" charset="-122"/>
                <a:cs typeface="SimSun" charset="-122"/>
              </a:rPr>
              <a:t>的</a:t>
            </a:r>
            <a:r>
              <a:rPr lang="en-US" altLang="zh-CN" dirty="0">
                <a:latin typeface="SimSun" charset="-122"/>
                <a:ea typeface="SimSun" charset="-122"/>
                <a:cs typeface="SimSun" charset="-122"/>
              </a:rPr>
              <a:t>active</a:t>
            </a:r>
            <a:r>
              <a:rPr lang="zh-CN" altLang="en-US" dirty="0">
                <a:latin typeface="SimSun" charset="-122"/>
                <a:ea typeface="SimSun" charset="-122"/>
                <a:cs typeface="SimSun" charset="-122"/>
              </a:rPr>
              <a:t>类，</a:t>
            </a:r>
            <a:r>
              <a:rPr lang="zh-CN" altLang="en-US" dirty="0" smtClean="0">
                <a:latin typeface="SimSun" charset="-122"/>
                <a:ea typeface="SimSun" charset="-122"/>
                <a:cs typeface="SimSun" charset="-122"/>
              </a:rPr>
              <a:t>就是修改</a:t>
            </a:r>
            <a:r>
              <a:rPr lang="zh-CN" altLang="en-US" dirty="0">
                <a:latin typeface="SimSun" charset="-122"/>
                <a:ea typeface="SimSun" charset="-122"/>
                <a:cs typeface="SimSun" charset="-122"/>
              </a:rPr>
              <a:t>每个</a:t>
            </a:r>
            <a:r>
              <a:rPr lang="en-US" altLang="zh-CN" dirty="0">
                <a:latin typeface="SimSun" charset="-122"/>
                <a:ea typeface="SimSun" charset="-122"/>
                <a:cs typeface="SimSun" charset="-122"/>
              </a:rPr>
              <a:t>item</a:t>
            </a:r>
            <a:r>
              <a:rPr lang="zh-CN" altLang="en-US" dirty="0">
                <a:latin typeface="SimSun" charset="-122"/>
                <a:ea typeface="SimSun" charset="-122"/>
                <a:cs typeface="SimSun" charset="-122"/>
              </a:rPr>
              <a:t>里面的</a:t>
            </a:r>
            <a:r>
              <a:rPr lang="en-US" altLang="zh-CN" dirty="0">
                <a:latin typeface="SimSun" charset="-122"/>
                <a:ea typeface="SimSun" charset="-122"/>
                <a:cs typeface="SimSun" charset="-122"/>
              </a:rPr>
              <a:t>active</a:t>
            </a:r>
            <a:r>
              <a:rPr lang="zh-CN" altLang="en-US" dirty="0">
                <a:latin typeface="SimSun" charset="-122"/>
                <a:ea typeface="SimSun" charset="-122"/>
                <a:cs typeface="SimSun" charset="-122"/>
              </a:rPr>
              <a:t>的值（再次体现数据驱动）</a:t>
            </a:r>
            <a:r>
              <a:rPr lang="zh-CN" altLang="en-US" dirty="0" smtClean="0">
                <a:latin typeface="SimSun" charset="-122"/>
                <a:ea typeface="SimSun" charset="-122"/>
                <a:cs typeface="SimSun" charset="-122"/>
              </a:rPr>
              <a:t>。</a:t>
            </a:r>
            <a:endParaRPr lang="en-US" altLang="zh-CN" dirty="0" smtClean="0">
              <a:latin typeface="SimSun" charset="-122"/>
              <a:ea typeface="SimSun" charset="-122"/>
              <a:cs typeface="SimSun" charset="-122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latin typeface="SimSun" charset="-122"/>
                <a:ea typeface="SimSun" charset="-122"/>
                <a:cs typeface="SimSun" charset="-122"/>
              </a:rPr>
              <a:t>给每个</a:t>
            </a:r>
            <a:r>
              <a:rPr lang="en-US" altLang="zh-CN" dirty="0">
                <a:latin typeface="SimSun" charset="-122"/>
                <a:ea typeface="SimSun" charset="-122"/>
                <a:cs typeface="SimSun" charset="-122"/>
              </a:rPr>
              <a:t>tab</a:t>
            </a:r>
            <a:r>
              <a:rPr lang="zh-CN" altLang="en-US" dirty="0">
                <a:latin typeface="SimSun" charset="-122"/>
                <a:ea typeface="SimSun" charset="-122"/>
                <a:cs typeface="SimSun" charset="-122"/>
              </a:rPr>
              <a:t>绑定一个点击事件，当点击事件触发的时候，修改当前</a:t>
            </a:r>
            <a:r>
              <a:rPr lang="en-US" altLang="zh-CN" dirty="0">
                <a:latin typeface="SimSun" charset="-122"/>
                <a:ea typeface="SimSun" charset="-122"/>
                <a:cs typeface="SimSun" charset="-122"/>
              </a:rPr>
              <a:t>tab</a:t>
            </a:r>
            <a:r>
              <a:rPr lang="zh-CN" altLang="en-US" dirty="0">
                <a:latin typeface="SimSun" charset="-122"/>
                <a:ea typeface="SimSun" charset="-122"/>
                <a:cs typeface="SimSun" charset="-122"/>
              </a:rPr>
              <a:t>对应</a:t>
            </a:r>
            <a:r>
              <a:rPr lang="en-US" altLang="zh-CN" dirty="0">
                <a:latin typeface="SimSun" charset="-122"/>
                <a:ea typeface="SimSun" charset="-122"/>
                <a:cs typeface="SimSun" charset="-122"/>
              </a:rPr>
              <a:t>item</a:t>
            </a:r>
            <a:r>
              <a:rPr lang="zh-CN" altLang="en-US" dirty="0">
                <a:latin typeface="SimSun" charset="-122"/>
                <a:ea typeface="SimSun" charset="-122"/>
                <a:cs typeface="SimSun" charset="-122"/>
              </a:rPr>
              <a:t>的</a:t>
            </a:r>
            <a:r>
              <a:rPr lang="en-US" altLang="zh-CN" dirty="0">
                <a:latin typeface="SimSun" charset="-122"/>
                <a:ea typeface="SimSun" charset="-122"/>
                <a:cs typeface="SimSun" charset="-122"/>
              </a:rPr>
              <a:t>active</a:t>
            </a:r>
            <a:r>
              <a:rPr lang="zh-CN" altLang="en-US" dirty="0">
                <a:latin typeface="SimSun" charset="-122"/>
                <a:ea typeface="SimSun" charset="-122"/>
                <a:cs typeface="SimSun" charset="-122"/>
              </a:rPr>
              <a:t>值</a:t>
            </a:r>
            <a:r>
              <a:rPr lang="zh-CN" altLang="en-US" dirty="0" smtClean="0">
                <a:latin typeface="SimSun" charset="-122"/>
                <a:ea typeface="SimSun" charset="-122"/>
                <a:cs typeface="SimSun" charset="-122"/>
              </a:rPr>
              <a:t>。</a:t>
            </a:r>
            <a:endParaRPr lang="en-US" altLang="zh-CN" dirty="0" smtClean="0">
              <a:latin typeface="SimSun" charset="-122"/>
              <a:ea typeface="SimSun" charset="-122"/>
              <a:cs typeface="SimSun" charset="-122"/>
            </a:endParaRPr>
          </a:p>
          <a:p>
            <a:pPr>
              <a:lnSpc>
                <a:spcPct val="120000"/>
              </a:lnSpc>
            </a:pPr>
            <a:r>
              <a:rPr lang="en-US" altLang="zh-CN" b="1" dirty="0">
                <a:latin typeface="SimSun" charset="-122"/>
                <a:ea typeface="SimSun" charset="-122"/>
                <a:cs typeface="SimSun" charset="-122"/>
              </a:rPr>
              <a:t>for</a:t>
            </a:r>
            <a:r>
              <a:rPr lang="zh-CN" altLang="en-US" b="1" dirty="0">
                <a:latin typeface="SimSun" charset="-122"/>
                <a:ea typeface="SimSun" charset="-122"/>
                <a:cs typeface="SimSun" charset="-122"/>
              </a:rPr>
              <a:t>循环输出每个</a:t>
            </a:r>
            <a:r>
              <a:rPr lang="en-US" altLang="zh-CN" b="1" dirty="0">
                <a:latin typeface="SimSun" charset="-122"/>
                <a:ea typeface="SimSun" charset="-122"/>
                <a:cs typeface="SimSun" charset="-122"/>
              </a:rPr>
              <a:t>tab</a:t>
            </a:r>
            <a:r>
              <a:rPr lang="zh-CN" altLang="en-US" b="1" dirty="0">
                <a:latin typeface="SimSun" charset="-122"/>
                <a:ea typeface="SimSun" charset="-122"/>
                <a:cs typeface="SimSun" charset="-122"/>
              </a:rPr>
              <a:t>，为每个</a:t>
            </a:r>
            <a:r>
              <a:rPr lang="en-US" altLang="zh-CN" b="1" dirty="0">
                <a:latin typeface="SimSun" charset="-122"/>
                <a:ea typeface="SimSun" charset="-122"/>
                <a:cs typeface="SimSun" charset="-122"/>
              </a:rPr>
              <a:t>tab</a:t>
            </a:r>
            <a:r>
              <a:rPr lang="zh-CN" altLang="en-US" b="1" dirty="0">
                <a:latin typeface="SimSun" charset="-122"/>
                <a:ea typeface="SimSun" charset="-122"/>
                <a:cs typeface="SimSun" charset="-122"/>
              </a:rPr>
              <a:t>绑定动态的</a:t>
            </a:r>
            <a:r>
              <a:rPr lang="en-US" altLang="zh-CN" b="1" dirty="0">
                <a:latin typeface="SimSun" charset="-122"/>
                <a:ea typeface="SimSun" charset="-122"/>
                <a:cs typeface="SimSun" charset="-122"/>
              </a:rPr>
              <a:t>class</a:t>
            </a:r>
            <a:r>
              <a:rPr lang="zh-CN" altLang="en-US" b="1" dirty="0">
                <a:latin typeface="SimSun" charset="-122"/>
                <a:ea typeface="SimSun" charset="-122"/>
                <a:cs typeface="SimSun" charset="-122"/>
              </a:rPr>
              <a:t>类名，同时在点击事件中动态切换类（底部的小黄条其实是利用</a:t>
            </a:r>
            <a:r>
              <a:rPr lang="en-US" altLang="zh-CN" b="1" dirty="0">
                <a:latin typeface="SimSun" charset="-122"/>
                <a:ea typeface="SimSun" charset="-122"/>
                <a:cs typeface="SimSun" charset="-122"/>
              </a:rPr>
              <a:t>active</a:t>
            </a:r>
            <a:r>
              <a:rPr lang="zh-CN" altLang="en-US" b="1" dirty="0">
                <a:latin typeface="SimSun" charset="-122"/>
                <a:ea typeface="SimSun" charset="-122"/>
                <a:cs typeface="SimSun" charset="-122"/>
              </a:rPr>
              <a:t>类做的</a:t>
            </a:r>
            <a:r>
              <a:rPr lang="en-US" altLang="zh-CN" b="1" dirty="0">
                <a:latin typeface="SimSun" charset="-122"/>
                <a:ea typeface="SimSun" charset="-122"/>
                <a:cs typeface="SimSun" charset="-122"/>
              </a:rPr>
              <a:t>CSS</a:t>
            </a:r>
            <a:r>
              <a:rPr lang="zh-CN" altLang="en-US" b="1" dirty="0">
                <a:latin typeface="SimSun" charset="-122"/>
                <a:ea typeface="SimSun" charset="-122"/>
                <a:cs typeface="SimSun" charset="-122"/>
              </a:rPr>
              <a:t>）</a:t>
            </a:r>
            <a:endParaRPr kumimoji="1" lang="en-US" altLang="zh-CN" dirty="0">
              <a:latin typeface="SimSun" charset="-122"/>
              <a:ea typeface="SimSun" charset="-122"/>
              <a:cs typeface="SimSun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9564" y="388883"/>
            <a:ext cx="3572435" cy="180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602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64585"/>
          </a:xfrm>
        </p:spPr>
        <p:txBody>
          <a:bodyPr>
            <a:normAutofit/>
          </a:bodyPr>
          <a:lstStyle/>
          <a:p>
            <a:r>
              <a:rPr kumimoji="1" lang="zh-CN" altLang="en-US" sz="3000" dirty="0" smtClean="0">
                <a:latin typeface="SimSun" charset="-122"/>
                <a:ea typeface="SimSun" charset="-122"/>
                <a:cs typeface="SimSun" charset="-122"/>
              </a:rPr>
              <a:t>小结</a:t>
            </a:r>
            <a:endParaRPr kumimoji="1" lang="zh-CN" altLang="en-US" sz="3000" dirty="0">
              <a:latin typeface="SimSun" charset="-122"/>
              <a:ea typeface="SimSun" charset="-122"/>
              <a:cs typeface="SimSun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229710"/>
            <a:ext cx="10515600" cy="5426584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en-US" altLang="zh-CN" dirty="0" smtClean="0">
                <a:latin typeface="SimSun" charset="-122"/>
                <a:ea typeface="SimSun" charset="-122"/>
                <a:cs typeface="SimSun" charset="-122"/>
              </a:rPr>
              <a:t>demo2</a:t>
            </a:r>
            <a:r>
              <a:rPr lang="zh-CN" altLang="en-US" dirty="0" smtClean="0">
                <a:latin typeface="SimSun" charset="-122"/>
                <a:ea typeface="SimSun" charset="-122"/>
                <a:cs typeface="SimSun" charset="-122"/>
              </a:rPr>
              <a:t>主要介绍了以下内容</a:t>
            </a:r>
            <a:endParaRPr lang="zh-CN" altLang="en-US" dirty="0">
              <a:latin typeface="SimSun" charset="-122"/>
              <a:ea typeface="SimSun" charset="-122"/>
              <a:cs typeface="SimSun" charset="-122"/>
            </a:endParaRPr>
          </a:p>
          <a:p>
            <a:pPr>
              <a:lnSpc>
                <a:spcPct val="120000"/>
              </a:lnSpc>
            </a:pPr>
            <a:r>
              <a:rPr lang="en-US" altLang="zh-CN" dirty="0" smtClean="0">
                <a:latin typeface="SimSun" charset="-122"/>
                <a:ea typeface="SimSun" charset="-122"/>
                <a:cs typeface="SimSun" charset="-122"/>
              </a:rPr>
              <a:t>1.</a:t>
            </a:r>
            <a:r>
              <a:rPr lang="zh-CN" altLang="en-US" dirty="0" smtClean="0">
                <a:latin typeface="SimSun" charset="-122"/>
                <a:ea typeface="SimSun" charset="-122"/>
                <a:cs typeface="SimSun" charset="-122"/>
              </a:rPr>
              <a:t> 页面</a:t>
            </a:r>
            <a:r>
              <a:rPr lang="zh-CN" altLang="en-US" dirty="0">
                <a:latin typeface="SimSun" charset="-122"/>
                <a:ea typeface="SimSun" charset="-122"/>
                <a:cs typeface="SimSun" charset="-122"/>
              </a:rPr>
              <a:t>路由的</a:t>
            </a:r>
            <a:r>
              <a:rPr lang="zh-CN" altLang="en-US" dirty="0" smtClean="0">
                <a:latin typeface="SimSun" charset="-122"/>
                <a:ea typeface="SimSun" charset="-122"/>
                <a:cs typeface="SimSun" charset="-122"/>
              </a:rPr>
              <a:t>配置</a:t>
            </a:r>
            <a:endParaRPr lang="en-US" altLang="zh-CN" dirty="0">
              <a:latin typeface="SimSun" charset="-122"/>
              <a:ea typeface="SimSun" charset="-122"/>
              <a:cs typeface="SimSun" charset="-122"/>
            </a:endParaRPr>
          </a:p>
          <a:p>
            <a:pPr>
              <a:lnSpc>
                <a:spcPct val="120000"/>
              </a:lnSpc>
            </a:pPr>
            <a:r>
              <a:rPr lang="en-US" altLang="zh-CN" dirty="0" smtClean="0">
                <a:latin typeface="SimSun" charset="-122"/>
                <a:ea typeface="SimSun" charset="-122"/>
                <a:cs typeface="SimSun" charset="-122"/>
              </a:rPr>
              <a:t>2. </a:t>
            </a:r>
            <a:r>
              <a:rPr lang="zh-CN" altLang="en-US" dirty="0" smtClean="0">
                <a:latin typeface="SimSun" charset="-122"/>
                <a:ea typeface="SimSun" charset="-122"/>
                <a:cs typeface="SimSun" charset="-122"/>
              </a:rPr>
              <a:t>按钮</a:t>
            </a:r>
            <a:r>
              <a:rPr lang="zh-CN" altLang="en-US" dirty="0">
                <a:latin typeface="SimSun" charset="-122"/>
                <a:ea typeface="SimSun" charset="-122"/>
                <a:cs typeface="SimSun" charset="-122"/>
              </a:rPr>
              <a:t>组件自定义属性</a:t>
            </a:r>
            <a:r>
              <a:rPr lang="en-US" altLang="zh-CN" dirty="0">
                <a:latin typeface="SimSun" charset="-122"/>
                <a:ea typeface="SimSun" charset="-122"/>
                <a:cs typeface="SimSun" charset="-122"/>
              </a:rPr>
              <a:t>props</a:t>
            </a:r>
          </a:p>
          <a:p>
            <a:pPr>
              <a:lnSpc>
                <a:spcPct val="120000"/>
              </a:lnSpc>
            </a:pPr>
            <a:r>
              <a:rPr lang="en-US" altLang="zh-CN" dirty="0" smtClean="0">
                <a:latin typeface="SimSun" charset="-122"/>
                <a:ea typeface="SimSun" charset="-122"/>
                <a:cs typeface="SimSun" charset="-122"/>
              </a:rPr>
              <a:t>3. </a:t>
            </a:r>
            <a:r>
              <a:rPr lang="zh-CN" altLang="en-US" dirty="0" smtClean="0">
                <a:latin typeface="SimSun" charset="-122"/>
                <a:ea typeface="SimSun" charset="-122"/>
                <a:cs typeface="SimSun" charset="-122"/>
              </a:rPr>
              <a:t>按钮</a:t>
            </a:r>
            <a:r>
              <a:rPr lang="zh-CN" altLang="en-US" dirty="0">
                <a:latin typeface="SimSun" charset="-122"/>
                <a:ea typeface="SimSun" charset="-122"/>
                <a:cs typeface="SimSun" charset="-122"/>
              </a:rPr>
              <a:t>组件自定义事件 </a:t>
            </a:r>
            <a:r>
              <a:rPr lang="en-US" altLang="zh-CN" dirty="0">
                <a:latin typeface="SimSun" charset="-122"/>
                <a:ea typeface="SimSun" charset="-122"/>
                <a:cs typeface="SimSun" charset="-122"/>
              </a:rPr>
              <a:t>$on $emit</a:t>
            </a:r>
          </a:p>
          <a:p>
            <a:pPr>
              <a:lnSpc>
                <a:spcPct val="120000"/>
              </a:lnSpc>
            </a:pPr>
            <a:r>
              <a:rPr lang="en-US" altLang="zh-CN" dirty="0" smtClean="0">
                <a:latin typeface="SimSun" charset="-122"/>
                <a:ea typeface="SimSun" charset="-122"/>
                <a:cs typeface="SimSun" charset="-122"/>
              </a:rPr>
              <a:t>4. </a:t>
            </a:r>
            <a:r>
              <a:rPr lang="zh-CN" altLang="en-US" dirty="0" smtClean="0">
                <a:latin typeface="SimSun" charset="-122"/>
                <a:ea typeface="SimSun" charset="-122"/>
                <a:cs typeface="SimSun" charset="-122"/>
              </a:rPr>
              <a:t>按钮</a:t>
            </a:r>
            <a:r>
              <a:rPr lang="zh-CN" altLang="en-US" dirty="0">
                <a:latin typeface="SimSun" charset="-122"/>
                <a:ea typeface="SimSun" charset="-122"/>
                <a:cs typeface="SimSun" charset="-122"/>
              </a:rPr>
              <a:t>组件自定义子块</a:t>
            </a:r>
            <a:r>
              <a:rPr lang="en-US" altLang="zh-CN" dirty="0">
                <a:latin typeface="SimSun" charset="-122"/>
                <a:ea typeface="SimSun" charset="-122"/>
                <a:cs typeface="SimSun" charset="-122"/>
              </a:rPr>
              <a:t>slot</a:t>
            </a:r>
          </a:p>
          <a:p>
            <a:pPr>
              <a:lnSpc>
                <a:spcPct val="120000"/>
              </a:lnSpc>
            </a:pPr>
            <a:r>
              <a:rPr lang="en-US" altLang="zh-CN" dirty="0" smtClean="0">
                <a:latin typeface="SimSun" charset="-122"/>
                <a:ea typeface="SimSun" charset="-122"/>
                <a:cs typeface="SimSun" charset="-122"/>
              </a:rPr>
              <a:t>5. for</a:t>
            </a:r>
            <a:r>
              <a:rPr lang="zh-CN" altLang="en-US" dirty="0">
                <a:latin typeface="SimSun" charset="-122"/>
                <a:ea typeface="SimSun" charset="-122"/>
                <a:cs typeface="SimSun" charset="-122"/>
              </a:rPr>
              <a:t>循环实现导航组件</a:t>
            </a:r>
          </a:p>
          <a:p>
            <a:pPr>
              <a:lnSpc>
                <a:spcPct val="120000"/>
              </a:lnSpc>
            </a:pPr>
            <a:r>
              <a:rPr lang="en-US" altLang="zh-CN" dirty="0" smtClean="0">
                <a:latin typeface="SimSun" charset="-122"/>
                <a:ea typeface="SimSun" charset="-122"/>
                <a:cs typeface="SimSun" charset="-122"/>
              </a:rPr>
              <a:t>6. </a:t>
            </a:r>
            <a:r>
              <a:rPr lang="zh-CN" altLang="en-US" dirty="0" smtClean="0">
                <a:latin typeface="SimSun" charset="-122"/>
                <a:ea typeface="SimSun" charset="-122"/>
                <a:cs typeface="SimSun" charset="-122"/>
              </a:rPr>
              <a:t>动态</a:t>
            </a:r>
            <a:r>
              <a:rPr lang="zh-CN" altLang="en-US" dirty="0">
                <a:latin typeface="SimSun" charset="-122"/>
                <a:ea typeface="SimSun" charset="-122"/>
                <a:cs typeface="SimSun" charset="-122"/>
              </a:rPr>
              <a:t>类</a:t>
            </a:r>
            <a:r>
              <a:rPr lang="zh-CN" altLang="en-US" dirty="0" smtClean="0">
                <a:latin typeface="SimSun" charset="-122"/>
                <a:ea typeface="SimSun" charset="-122"/>
                <a:cs typeface="SimSun" charset="-122"/>
              </a:rPr>
              <a:t>名</a:t>
            </a:r>
            <a:endParaRPr lang="en-US" altLang="zh-CN" dirty="0">
              <a:latin typeface="SimSun" charset="-122"/>
              <a:ea typeface="SimSun" charset="-122"/>
              <a:cs typeface="SimSun" charset="-122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latin typeface="SimSun" charset="-122"/>
                <a:ea typeface="SimSun" charset="-122"/>
                <a:cs typeface="SimSun" charset="-122"/>
              </a:rPr>
              <a:t>基本上涵盖了组件的重要知识点，主要是父组件（页面）和子组件之间的调用和通讯（数据交互绑定），好好消耗一下我们会发现，其实</a:t>
            </a:r>
            <a:r>
              <a:rPr lang="en-US" altLang="zh-CN" dirty="0" err="1">
                <a:latin typeface="SimSun" charset="-122"/>
                <a:ea typeface="SimSun" charset="-122"/>
                <a:cs typeface="SimSun" charset="-122"/>
              </a:rPr>
              <a:t>Vue</a:t>
            </a:r>
            <a:r>
              <a:rPr lang="zh-CN" altLang="en-US" dirty="0">
                <a:latin typeface="SimSun" charset="-122"/>
                <a:ea typeface="SimSun" charset="-122"/>
                <a:cs typeface="SimSun" charset="-122"/>
              </a:rPr>
              <a:t>的总体逻辑思想和</a:t>
            </a:r>
            <a:r>
              <a:rPr lang="en-US" altLang="zh-CN" dirty="0">
                <a:latin typeface="SimSun" charset="-122"/>
                <a:ea typeface="SimSun" charset="-122"/>
                <a:cs typeface="SimSun" charset="-122"/>
              </a:rPr>
              <a:t>jQuery</a:t>
            </a:r>
            <a:r>
              <a:rPr lang="zh-CN" altLang="en-US" dirty="0">
                <a:latin typeface="SimSun" charset="-122"/>
                <a:ea typeface="SimSun" charset="-122"/>
                <a:cs typeface="SimSun" charset="-122"/>
              </a:rPr>
              <a:t>是一样的，毕竟最后都回归到</a:t>
            </a:r>
            <a:r>
              <a:rPr lang="en-US" altLang="zh-CN" dirty="0" err="1">
                <a:latin typeface="SimSun" charset="-122"/>
                <a:ea typeface="SimSun" charset="-122"/>
                <a:cs typeface="SimSun" charset="-122"/>
              </a:rPr>
              <a:t>javascript</a:t>
            </a:r>
            <a:r>
              <a:rPr lang="zh-CN" altLang="en-US" dirty="0">
                <a:latin typeface="SimSun" charset="-122"/>
                <a:ea typeface="SimSun" charset="-122"/>
                <a:cs typeface="SimSun" charset="-122"/>
              </a:rPr>
              <a:t>，只是由于代码设计角度的不同，我们可能看到和以前调用</a:t>
            </a:r>
            <a:r>
              <a:rPr lang="en-US" altLang="zh-CN" dirty="0">
                <a:latin typeface="SimSun" charset="-122"/>
                <a:ea typeface="SimSun" charset="-122"/>
                <a:cs typeface="SimSun" charset="-122"/>
              </a:rPr>
              <a:t>jQuery</a:t>
            </a:r>
            <a:r>
              <a:rPr lang="zh-CN" altLang="en-US" dirty="0">
                <a:latin typeface="SimSun" charset="-122"/>
                <a:ea typeface="SimSun" charset="-122"/>
                <a:cs typeface="SimSun" charset="-122"/>
              </a:rPr>
              <a:t>时候的写法不一致，但其实都有对方的影子在里面，相信理解了</a:t>
            </a:r>
            <a:r>
              <a:rPr lang="en-US" altLang="zh-CN" dirty="0" err="1">
                <a:latin typeface="SimSun" charset="-122"/>
                <a:ea typeface="SimSun" charset="-122"/>
                <a:cs typeface="SimSun" charset="-122"/>
              </a:rPr>
              <a:t>Vue</a:t>
            </a:r>
            <a:r>
              <a:rPr lang="zh-CN" altLang="en-US" dirty="0">
                <a:latin typeface="SimSun" charset="-122"/>
                <a:ea typeface="SimSun" charset="-122"/>
                <a:cs typeface="SimSun" charset="-122"/>
              </a:rPr>
              <a:t>的代码思想之后，以后我们学习</a:t>
            </a:r>
            <a:r>
              <a:rPr lang="en-US" altLang="zh-CN" dirty="0">
                <a:latin typeface="SimSun" charset="-122"/>
                <a:ea typeface="SimSun" charset="-122"/>
                <a:cs typeface="SimSun" charset="-122"/>
              </a:rPr>
              <a:t>React</a:t>
            </a:r>
            <a:r>
              <a:rPr lang="zh-CN" altLang="en-US" dirty="0">
                <a:latin typeface="SimSun" charset="-122"/>
                <a:ea typeface="SimSun" charset="-122"/>
                <a:cs typeface="SimSun" charset="-122"/>
              </a:rPr>
              <a:t>等其他类似的框架的时候，也会比较得心应手了。</a:t>
            </a:r>
          </a:p>
          <a:p>
            <a:pPr>
              <a:lnSpc>
                <a:spcPct val="120000"/>
              </a:lnSpc>
            </a:pPr>
            <a:endParaRPr kumimoji="1" lang="zh-CN" altLang="en-US" dirty="0">
              <a:latin typeface="SimSun" charset="-122"/>
              <a:ea typeface="SimSun" charset="-122"/>
              <a:cs typeface="SimSun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8973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27317"/>
          </a:xfrm>
        </p:spPr>
        <p:txBody>
          <a:bodyPr>
            <a:normAutofit fontScale="90000"/>
          </a:bodyPr>
          <a:lstStyle/>
          <a:p>
            <a:r>
              <a:rPr kumimoji="1" lang="en-US" altLang="zh-CN" smtClean="0"/>
              <a:t> </a:t>
            </a:r>
            <a:endParaRPr kumimoji="1"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65305" y="1249680"/>
            <a:ext cx="11971283" cy="4058570"/>
          </a:xfrm>
        </p:spPr>
        <p:txBody>
          <a:bodyPr>
            <a:normAutofit/>
          </a:bodyPr>
          <a:lstStyle/>
          <a:p>
            <a:pPr algn="l">
              <a:lnSpc>
                <a:spcPct val="120000"/>
              </a:lnSpc>
            </a:pPr>
            <a:r>
              <a:rPr kumimoji="1" lang="en-US" altLang="zh-CN" dirty="0" smtClean="0">
                <a:latin typeface="SimSun" charset="-122"/>
                <a:ea typeface="SimSun" charset="-122"/>
                <a:cs typeface="SimSun" charset="-122"/>
              </a:rPr>
              <a:t>0.</a:t>
            </a:r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 来个</a:t>
            </a:r>
            <a:r>
              <a:rPr kumimoji="1" lang="en-US" altLang="zh-CN" dirty="0" smtClean="0">
                <a:latin typeface="SimSun" charset="-122"/>
                <a:ea typeface="SimSun" charset="-122"/>
                <a:cs typeface="SimSun" charset="-122"/>
              </a:rPr>
              <a:t>demo</a:t>
            </a:r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展示</a:t>
            </a:r>
            <a:r>
              <a:rPr kumimoji="1" lang="zh-CN" altLang="en-US" dirty="0">
                <a:latin typeface="SimSun" charset="-122"/>
                <a:ea typeface="SimSun" charset="-122"/>
                <a:cs typeface="SimSun" charset="-122"/>
              </a:rPr>
              <a:t> </a:t>
            </a:r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                                        </a:t>
            </a:r>
            <a:r>
              <a:rPr kumimoji="1" lang="en-US" altLang="zh-CN" dirty="0" smtClean="0">
                <a:latin typeface="SimSun" charset="-122"/>
                <a:ea typeface="SimSun" charset="-122"/>
                <a:cs typeface="SimSun" charset="-122"/>
              </a:rPr>
              <a:t>1. </a:t>
            </a:r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数据绑定</a:t>
            </a:r>
            <a:endParaRPr kumimoji="1" lang="en-US" altLang="zh-CN" dirty="0" smtClean="0">
              <a:latin typeface="SimSun" charset="-122"/>
              <a:ea typeface="SimSun" charset="-122"/>
              <a:cs typeface="SimSun" charset="-122"/>
            </a:endParaRPr>
          </a:p>
          <a:p>
            <a:pPr algn="l">
              <a:lnSpc>
                <a:spcPct val="120000"/>
              </a:lnSpc>
            </a:pPr>
            <a:r>
              <a:rPr kumimoji="1" lang="en-US" altLang="zh-CN" dirty="0" smtClean="0">
                <a:latin typeface="SimSun" charset="-122"/>
                <a:ea typeface="SimSun" charset="-122"/>
                <a:cs typeface="SimSun" charset="-122"/>
              </a:rPr>
              <a:t>2.</a:t>
            </a:r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 异步</a:t>
            </a:r>
            <a:r>
              <a:rPr kumimoji="1" lang="en-US" altLang="zh-CN" dirty="0" err="1" smtClean="0">
                <a:latin typeface="SimSun" charset="-122"/>
                <a:ea typeface="SimSun" charset="-122"/>
                <a:cs typeface="SimSun" charset="-122"/>
              </a:rPr>
              <a:t>dom</a:t>
            </a:r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更新</a:t>
            </a:r>
            <a:r>
              <a:rPr kumimoji="1" lang="zh-CN" altLang="en-US" dirty="0">
                <a:latin typeface="SimSun" charset="-122"/>
                <a:ea typeface="SimSun" charset="-122"/>
                <a:cs typeface="SimSun" charset="-122"/>
              </a:rPr>
              <a:t> </a:t>
            </a:r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                                         </a:t>
            </a:r>
            <a:r>
              <a:rPr kumimoji="1" lang="en-US" altLang="zh-CN" dirty="0" smtClean="0">
                <a:latin typeface="SimSun" charset="-122"/>
                <a:ea typeface="SimSun" charset="-122"/>
                <a:cs typeface="SimSun" charset="-122"/>
              </a:rPr>
              <a:t>3.</a:t>
            </a:r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 指令</a:t>
            </a:r>
            <a:endParaRPr kumimoji="1" lang="en-US" altLang="zh-CN" dirty="0" smtClean="0">
              <a:latin typeface="SimSun" charset="-122"/>
              <a:ea typeface="SimSun" charset="-122"/>
              <a:cs typeface="SimSun" charset="-122"/>
            </a:endParaRPr>
          </a:p>
          <a:p>
            <a:pPr algn="l">
              <a:lnSpc>
                <a:spcPct val="120000"/>
              </a:lnSpc>
            </a:pPr>
            <a:r>
              <a:rPr kumimoji="1" lang="en-US" altLang="zh-CN" dirty="0">
                <a:latin typeface="SimSun" charset="-122"/>
                <a:ea typeface="SimSun" charset="-122"/>
                <a:cs typeface="SimSun" charset="-122"/>
              </a:rPr>
              <a:t>4</a:t>
            </a:r>
            <a:r>
              <a:rPr kumimoji="1" lang="en-US" altLang="zh-CN" dirty="0" smtClean="0">
                <a:latin typeface="SimSun" charset="-122"/>
                <a:ea typeface="SimSun" charset="-122"/>
                <a:cs typeface="SimSun" charset="-122"/>
              </a:rPr>
              <a:t>.</a:t>
            </a:r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 监视数据变化</a:t>
            </a:r>
            <a:r>
              <a:rPr kumimoji="1" lang="zh-CN" altLang="en-US" dirty="0">
                <a:latin typeface="SimSun" charset="-122"/>
                <a:ea typeface="SimSun" charset="-122"/>
                <a:cs typeface="SimSun" charset="-122"/>
              </a:rPr>
              <a:t> </a:t>
            </a:r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                                        </a:t>
            </a:r>
            <a:r>
              <a:rPr kumimoji="1" lang="en-US" altLang="zh-CN" dirty="0" smtClean="0">
                <a:latin typeface="SimSun" charset="-122"/>
                <a:ea typeface="SimSun" charset="-122"/>
                <a:cs typeface="SimSun" charset="-122"/>
              </a:rPr>
              <a:t>5.</a:t>
            </a:r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 计算属性</a:t>
            </a:r>
            <a:r>
              <a:rPr kumimoji="1" lang="zh-CN" altLang="en-US" dirty="0">
                <a:latin typeface="SimSun" charset="-122"/>
                <a:ea typeface="SimSun" charset="-122"/>
                <a:cs typeface="SimSun" charset="-122"/>
              </a:rPr>
              <a:t> </a:t>
            </a:r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                                                  </a:t>
            </a:r>
            <a:r>
              <a:rPr kumimoji="1" lang="en-US" altLang="zh-CN" dirty="0" smtClean="0">
                <a:latin typeface="SimSun" charset="-122"/>
                <a:ea typeface="SimSun" charset="-122"/>
                <a:cs typeface="SimSun" charset="-122"/>
              </a:rPr>
              <a:t>6.</a:t>
            </a:r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 实例生命周期</a:t>
            </a:r>
            <a:r>
              <a:rPr kumimoji="1" lang="zh-CN" altLang="en-US" dirty="0">
                <a:latin typeface="SimSun" charset="-122"/>
                <a:ea typeface="SimSun" charset="-122"/>
                <a:cs typeface="SimSun" charset="-122"/>
              </a:rPr>
              <a:t> </a:t>
            </a:r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                                        </a:t>
            </a:r>
            <a:r>
              <a:rPr kumimoji="1" lang="en-US" altLang="zh-CN" dirty="0" smtClean="0">
                <a:latin typeface="SimSun" charset="-122"/>
                <a:ea typeface="SimSun" charset="-122"/>
                <a:cs typeface="SimSun" charset="-122"/>
              </a:rPr>
              <a:t>7.</a:t>
            </a:r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 </a:t>
            </a:r>
            <a:r>
              <a:rPr kumimoji="1" lang="en-US" altLang="zh-CN" dirty="0" err="1" smtClean="0">
                <a:latin typeface="SimSun" charset="-122"/>
                <a:ea typeface="SimSun" charset="-122"/>
                <a:cs typeface="SimSun" charset="-122"/>
              </a:rPr>
              <a:t>axios</a:t>
            </a:r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                                                 </a:t>
            </a:r>
            <a:r>
              <a:rPr kumimoji="1" lang="en-US" altLang="zh-CN" dirty="0">
                <a:latin typeface="SimSun" charset="-122"/>
                <a:ea typeface="SimSun" charset="-122"/>
                <a:cs typeface="SimSun" charset="-122"/>
              </a:rPr>
              <a:t>8</a:t>
            </a:r>
            <a:r>
              <a:rPr kumimoji="1" lang="en-US" altLang="zh-CN" dirty="0" smtClean="0">
                <a:latin typeface="SimSun" charset="-122"/>
                <a:ea typeface="SimSun" charset="-122"/>
                <a:cs typeface="SimSun" charset="-122"/>
              </a:rPr>
              <a:t>.</a:t>
            </a:r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 自定义指令</a:t>
            </a:r>
            <a:r>
              <a:rPr kumimoji="1" lang="zh-CN" altLang="en-US" dirty="0">
                <a:latin typeface="SimSun" charset="-122"/>
                <a:ea typeface="SimSun" charset="-122"/>
                <a:cs typeface="SimSun" charset="-122"/>
              </a:rPr>
              <a:t> </a:t>
            </a:r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                                          </a:t>
            </a:r>
            <a:r>
              <a:rPr kumimoji="1" lang="en-US" altLang="zh-CN" dirty="0" smtClean="0">
                <a:latin typeface="SimSun" charset="-122"/>
                <a:ea typeface="SimSun" charset="-122"/>
                <a:cs typeface="SimSun" charset="-122"/>
              </a:rPr>
              <a:t>9.</a:t>
            </a:r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 组件</a:t>
            </a:r>
            <a:r>
              <a:rPr kumimoji="1" lang="zh-CN" altLang="en-US" dirty="0">
                <a:latin typeface="SimSun" charset="-122"/>
                <a:ea typeface="SimSun" charset="-122"/>
                <a:cs typeface="SimSun" charset="-122"/>
              </a:rPr>
              <a:t> </a:t>
            </a:r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                                               </a:t>
            </a:r>
            <a:r>
              <a:rPr kumimoji="1" lang="en-US" altLang="zh-CN" dirty="0" smtClean="0">
                <a:latin typeface="SimSun" charset="-122"/>
                <a:ea typeface="SimSun" charset="-122"/>
                <a:cs typeface="SimSun" charset="-122"/>
              </a:rPr>
              <a:t>10.</a:t>
            </a:r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 组件通讯</a:t>
            </a:r>
            <a:r>
              <a:rPr kumimoji="1" lang="zh-CN" altLang="en-US" dirty="0">
                <a:latin typeface="SimSun" charset="-122"/>
                <a:ea typeface="SimSun" charset="-122"/>
                <a:cs typeface="SimSun" charset="-122"/>
              </a:rPr>
              <a:t> </a:t>
            </a:r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                                           </a:t>
            </a:r>
            <a:r>
              <a:rPr kumimoji="1" lang="en-US" altLang="zh-CN" dirty="0" smtClean="0">
                <a:latin typeface="SimSun" charset="-122"/>
                <a:ea typeface="SimSun" charset="-122"/>
                <a:cs typeface="SimSun" charset="-122"/>
              </a:rPr>
              <a:t>11.</a:t>
            </a:r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 路由</a:t>
            </a:r>
            <a:r>
              <a:rPr kumimoji="1" lang="zh-CN" altLang="en-US" dirty="0">
                <a:latin typeface="SimSun" charset="-122"/>
                <a:ea typeface="SimSun" charset="-122"/>
                <a:cs typeface="SimSun" charset="-122"/>
              </a:rPr>
              <a:t> </a:t>
            </a:r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            </a:t>
            </a:r>
            <a:r>
              <a:rPr kumimoji="1" lang="en-US" altLang="zh-CN" dirty="0" smtClean="0">
                <a:latin typeface="SimSun" charset="-122"/>
                <a:ea typeface="SimSun" charset="-122"/>
                <a:cs typeface="SimSun" charset="-122"/>
              </a:rPr>
              <a:t>12.</a:t>
            </a:r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 </a:t>
            </a:r>
            <a:r>
              <a:rPr kumimoji="1" lang="en-US" altLang="zh-CN" dirty="0" err="1" smtClean="0">
                <a:latin typeface="SimSun" charset="-122"/>
                <a:ea typeface="SimSun" charset="-122"/>
                <a:cs typeface="SimSun" charset="-122"/>
              </a:rPr>
              <a:t>vuex</a:t>
            </a:r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                                                </a:t>
            </a:r>
            <a:r>
              <a:rPr kumimoji="1" lang="en-US" altLang="zh-CN" dirty="0" smtClean="0">
                <a:latin typeface="SimSun" charset="-122"/>
                <a:ea typeface="SimSun" charset="-122"/>
                <a:cs typeface="SimSun" charset="-122"/>
              </a:rPr>
              <a:t>13.</a:t>
            </a:r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 </a:t>
            </a:r>
            <a:r>
              <a:rPr kumimoji="1" lang="en-US" altLang="zh-CN" smtClean="0">
                <a:latin typeface="SimSun" charset="-122"/>
                <a:ea typeface="SimSun" charset="-122"/>
                <a:cs typeface="SimSun" charset="-122"/>
              </a:rPr>
              <a:t>Nuxt</a:t>
            </a:r>
            <a:endParaRPr kumimoji="1" lang="zh-CN" altLang="en-US" dirty="0" smtClean="0">
              <a:latin typeface="SimSun" charset="-122"/>
              <a:ea typeface="SimSun" charset="-122"/>
              <a:cs typeface="SimSun" charset="-122"/>
            </a:endParaRPr>
          </a:p>
          <a:p>
            <a:pPr algn="l">
              <a:lnSpc>
                <a:spcPct val="120000"/>
              </a:lnSpc>
            </a:pPr>
            <a:endParaRPr kumimoji="1" lang="zh-CN" altLang="en-US" dirty="0">
              <a:latin typeface="SimSun" charset="-122"/>
              <a:ea typeface="SimSun" charset="-122"/>
              <a:cs typeface="SimSun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196840" y="441960"/>
            <a:ext cx="95410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000" dirty="0" smtClean="0">
                <a:latin typeface="SimSun" charset="-122"/>
                <a:ea typeface="SimSun" charset="-122"/>
                <a:cs typeface="SimSun" charset="-122"/>
              </a:rPr>
              <a:t>大纲</a:t>
            </a:r>
            <a:endParaRPr kumimoji="1" lang="zh-CN" altLang="en-US" sz="3000" dirty="0">
              <a:latin typeface="SimSun" charset="-122"/>
              <a:ea typeface="SimSun" charset="-122"/>
              <a:cs typeface="SimSun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80568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4628" y="164552"/>
            <a:ext cx="10515600" cy="791013"/>
          </a:xfrm>
        </p:spPr>
        <p:txBody>
          <a:bodyPr>
            <a:normAutofit/>
          </a:bodyPr>
          <a:lstStyle/>
          <a:p>
            <a:r>
              <a:rPr kumimoji="1" lang="zh-CN" altLang="en-US" sz="3000" dirty="0" smtClean="0">
                <a:latin typeface="SimSun" charset="-122"/>
                <a:ea typeface="SimSun" charset="-122"/>
                <a:cs typeface="SimSun" charset="-122"/>
              </a:rPr>
              <a:t>列表组件</a:t>
            </a:r>
            <a:endParaRPr kumimoji="1" lang="zh-CN" altLang="en-US" sz="3000" dirty="0">
              <a:latin typeface="SimSun" charset="-122"/>
              <a:ea typeface="SimSun" charset="-122"/>
              <a:cs typeface="SimSun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23043" y="880023"/>
            <a:ext cx="6839606" cy="3668110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00000"/>
              </a:lnSpc>
            </a:pPr>
            <a:r>
              <a:rPr lang="zh-CN" altLang="en-US" sz="2400" dirty="0">
                <a:latin typeface="SimSun" charset="-122"/>
                <a:ea typeface="SimSun" charset="-122"/>
                <a:cs typeface="SimSun" charset="-122"/>
              </a:rPr>
              <a:t>每一行的列表是一个组件，列表内可能出现按钮组件或者箭头组件，点击按钮组件可以自定义事件，同时可以根据不同的参数来决定当前列表是带按钮的列表</a:t>
            </a:r>
            <a:r>
              <a:rPr lang="en-US" altLang="zh-CN" sz="2400" dirty="0">
                <a:latin typeface="SimSun" charset="-122"/>
                <a:ea typeface="SimSun" charset="-122"/>
                <a:cs typeface="SimSun" charset="-122"/>
              </a:rPr>
              <a:t>or</a:t>
            </a:r>
            <a:r>
              <a:rPr lang="zh-CN" altLang="en-US" sz="2400" dirty="0">
                <a:latin typeface="SimSun" charset="-122"/>
                <a:ea typeface="SimSun" charset="-122"/>
                <a:cs typeface="SimSun" charset="-122"/>
              </a:rPr>
              <a:t>带箭头的列表</a:t>
            </a:r>
            <a:r>
              <a:rPr lang="zh-CN" altLang="en-US" sz="2400" dirty="0" smtClean="0">
                <a:latin typeface="SimSun" charset="-122"/>
                <a:ea typeface="SimSun" charset="-122"/>
                <a:cs typeface="SimSun" charset="-122"/>
              </a:rPr>
              <a:t>。</a:t>
            </a:r>
            <a:endParaRPr lang="en-US" altLang="zh-CN" sz="2400" dirty="0" smtClean="0">
              <a:latin typeface="SimSun" charset="-122"/>
              <a:ea typeface="SimSun" charset="-122"/>
              <a:cs typeface="SimSun" charset="-122"/>
            </a:endParaRPr>
          </a:p>
          <a:p>
            <a:pPr>
              <a:lnSpc>
                <a:spcPct val="100000"/>
              </a:lnSpc>
            </a:pPr>
            <a:r>
              <a:rPr kumimoji="1" lang="zh-CN" altLang="en-US" sz="2400" dirty="0" smtClean="0">
                <a:latin typeface="SimSun" charset="-122"/>
                <a:ea typeface="SimSun" charset="-122"/>
                <a:cs typeface="SimSun" charset="-122"/>
              </a:rPr>
              <a:t>先看看代码 ，</a:t>
            </a:r>
            <a:r>
              <a:rPr lang="en-US" altLang="zh-CN" sz="2400" dirty="0" err="1" smtClean="0">
                <a:latin typeface="SimSun" charset="-122"/>
                <a:ea typeface="SimSun" charset="-122"/>
                <a:cs typeface="SimSun" charset="-122"/>
              </a:rPr>
              <a:t>quiList.vue</a:t>
            </a:r>
            <a:endParaRPr lang="en-US" altLang="zh-CN" sz="2400" dirty="0" smtClean="0">
              <a:latin typeface="SimSun" charset="-122"/>
              <a:ea typeface="SimSun" charset="-122"/>
              <a:cs typeface="SimSun" charset="-122"/>
            </a:endParaRPr>
          </a:p>
          <a:p>
            <a:pPr>
              <a:lnSpc>
                <a:spcPct val="100000"/>
              </a:lnSpc>
            </a:pPr>
            <a:r>
              <a:rPr kumimoji="1" lang="en-US" altLang="zh-CN" sz="2400" dirty="0" smtClean="0">
                <a:latin typeface="SimSun" charset="-122"/>
                <a:ea typeface="SimSun" charset="-122"/>
                <a:cs typeface="SimSun" charset="-122"/>
              </a:rPr>
              <a:t>.......</a:t>
            </a:r>
          </a:p>
          <a:p>
            <a:pPr>
              <a:lnSpc>
                <a:spcPct val="100000"/>
              </a:lnSpc>
            </a:pPr>
            <a:r>
              <a:rPr lang="zh-CN" altLang="en-US" sz="2400" dirty="0" smtClean="0">
                <a:latin typeface="SimSun" charset="-122"/>
                <a:ea typeface="SimSun" charset="-122"/>
                <a:cs typeface="SimSun" charset="-122"/>
              </a:rPr>
              <a:t>和前面的组件基本一样，只是</a:t>
            </a:r>
            <a:r>
              <a:rPr lang="en-US" altLang="zh-CN" sz="2400" dirty="0" err="1" smtClean="0">
                <a:latin typeface="SimSun" charset="-122"/>
                <a:ea typeface="SimSun" charset="-122"/>
                <a:cs typeface="SimSun" charset="-122"/>
              </a:rPr>
              <a:t>quiList</a:t>
            </a:r>
            <a:r>
              <a:rPr lang="zh-CN" altLang="en-US" sz="2400" dirty="0">
                <a:latin typeface="SimSun" charset="-122"/>
                <a:ea typeface="SimSun" charset="-122"/>
                <a:cs typeface="SimSun" charset="-122"/>
              </a:rPr>
              <a:t>本身是一个组件，而在这个组件里面，我们又引入了按钮组件</a:t>
            </a:r>
            <a:r>
              <a:rPr lang="en-US" altLang="zh-CN" sz="2400" dirty="0" err="1">
                <a:latin typeface="SimSun" charset="-122"/>
                <a:ea typeface="SimSun" charset="-122"/>
                <a:cs typeface="SimSun" charset="-122"/>
              </a:rPr>
              <a:t>quiButton</a:t>
            </a:r>
            <a:r>
              <a:rPr lang="zh-CN" altLang="en-US" sz="2400" dirty="0">
                <a:latin typeface="SimSun" charset="-122"/>
                <a:ea typeface="SimSun" charset="-122"/>
                <a:cs typeface="SimSun" charset="-122"/>
              </a:rPr>
              <a:t>，也就是组件内引用组件，实际上</a:t>
            </a:r>
            <a:r>
              <a:rPr lang="zh-CN" altLang="en-US" sz="2400" dirty="0" smtClean="0">
                <a:latin typeface="SimSun" charset="-122"/>
                <a:ea typeface="SimSun" charset="-122"/>
                <a:cs typeface="SimSun" charset="-122"/>
              </a:rPr>
              <a:t>就是</a:t>
            </a:r>
            <a:r>
              <a:rPr lang="zh-CN" altLang="en-US" sz="2400" dirty="0">
                <a:latin typeface="SimSun" charset="-122"/>
                <a:ea typeface="SimSun" charset="-122"/>
                <a:cs typeface="SimSun" charset="-122"/>
              </a:rPr>
              <a:t>组件的嵌</a:t>
            </a:r>
            <a:r>
              <a:rPr lang="zh-CN" altLang="en-US" sz="2400" dirty="0" smtClean="0">
                <a:latin typeface="SimSun" charset="-122"/>
                <a:ea typeface="SimSun" charset="-122"/>
                <a:cs typeface="SimSun" charset="-122"/>
              </a:rPr>
              <a:t>套。</a:t>
            </a:r>
            <a:endParaRPr lang="en-US" altLang="zh-CN" sz="2400" dirty="0" smtClean="0">
              <a:latin typeface="SimSun" charset="-122"/>
              <a:ea typeface="SimSun" charset="-122"/>
              <a:cs typeface="SimSun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2400" dirty="0">
                <a:latin typeface="SimSun" charset="-122"/>
                <a:ea typeface="SimSun" charset="-122"/>
                <a:cs typeface="SimSun" charset="-122"/>
              </a:rPr>
              <a:t>注意到这里：</a:t>
            </a:r>
            <a:r>
              <a:rPr lang="en-US" altLang="zh-CN" sz="2400" dirty="0" err="1">
                <a:latin typeface="SimSun" charset="-122"/>
                <a:ea typeface="SimSun" charset="-122"/>
                <a:cs typeface="SimSun" charset="-122"/>
              </a:rPr>
              <a:t>msg</a:t>
            </a:r>
            <a:r>
              <a:rPr lang="en-US" altLang="zh-CN" sz="2400" dirty="0">
                <a:latin typeface="SimSun" charset="-122"/>
                <a:ea typeface="SimSun" charset="-122"/>
                <a:cs typeface="SimSun" charset="-122"/>
              </a:rPr>
              <a:t>=</a:t>
            </a:r>
            <a:r>
              <a:rPr lang="en-US" altLang="zh-CN" sz="2400" dirty="0" err="1">
                <a:latin typeface="SimSun" charset="-122"/>
                <a:ea typeface="SimSun" charset="-122"/>
                <a:cs typeface="SimSun" charset="-122"/>
              </a:rPr>
              <a:t>msg</a:t>
            </a:r>
            <a:r>
              <a:rPr lang="zh-CN" altLang="en-US" sz="2400" dirty="0">
                <a:latin typeface="SimSun" charset="-122"/>
                <a:ea typeface="SimSun" charset="-122"/>
                <a:cs typeface="SimSun" charset="-122"/>
              </a:rPr>
              <a:t>的使用，这里冒号表示绑定的是一个变量</a:t>
            </a:r>
            <a:r>
              <a:rPr lang="en-US" altLang="zh-CN" sz="2400" dirty="0" err="1">
                <a:latin typeface="SimSun" charset="-122"/>
                <a:ea typeface="SimSun" charset="-122"/>
                <a:cs typeface="SimSun" charset="-122"/>
              </a:rPr>
              <a:t>msg</a:t>
            </a:r>
            <a:r>
              <a:rPr lang="zh-CN" altLang="en-US" sz="2400" dirty="0">
                <a:latin typeface="SimSun" charset="-122"/>
                <a:ea typeface="SimSun" charset="-122"/>
                <a:cs typeface="SimSun" charset="-122"/>
              </a:rPr>
              <a:t>，然后这个属性通过</a:t>
            </a:r>
            <a:r>
              <a:rPr lang="en-US" altLang="zh-CN" sz="2400" dirty="0">
                <a:latin typeface="SimSun" charset="-122"/>
                <a:ea typeface="SimSun" charset="-122"/>
                <a:cs typeface="SimSun" charset="-122"/>
              </a:rPr>
              <a:t>props</a:t>
            </a:r>
            <a:r>
              <a:rPr lang="zh-CN" altLang="en-US" sz="2400" dirty="0">
                <a:latin typeface="SimSun" charset="-122"/>
                <a:ea typeface="SimSun" charset="-122"/>
                <a:cs typeface="SimSun" charset="-122"/>
              </a:rPr>
              <a:t>暴露</a:t>
            </a:r>
            <a:r>
              <a:rPr lang="zh-CN" altLang="en-US" sz="2400" dirty="0" smtClean="0">
                <a:latin typeface="SimSun" charset="-122"/>
                <a:ea typeface="SimSun" charset="-122"/>
                <a:cs typeface="SimSun" charset="-122"/>
              </a:rPr>
              <a:t>出去</a:t>
            </a:r>
            <a:r>
              <a:rPr lang="zh-CN" altLang="en-US" sz="2400" dirty="0" smtClean="0"/>
              <a:t>。</a:t>
            </a:r>
            <a:r>
              <a:rPr lang="zh-CN" altLang="en-US" sz="2400" dirty="0" smtClean="0">
                <a:latin typeface="SimSun" charset="-122"/>
                <a:ea typeface="SimSun" charset="-122"/>
                <a:cs typeface="SimSun" charset="-122"/>
              </a:rPr>
              <a:t>看</a:t>
            </a:r>
            <a:r>
              <a:rPr lang="zh-CN" altLang="en-US" sz="2000" dirty="0" smtClean="0">
                <a:latin typeface="SimSun" charset="-122"/>
                <a:ea typeface="SimSun" charset="-122"/>
                <a:cs typeface="SimSun" charset="-122"/>
              </a:rPr>
              <a:t>一</a:t>
            </a:r>
            <a:r>
              <a:rPr lang="zh-CN" altLang="en-US" sz="2000" dirty="0">
                <a:latin typeface="SimSun" charset="-122"/>
                <a:ea typeface="SimSun" charset="-122"/>
                <a:cs typeface="SimSun" charset="-122"/>
              </a:rPr>
              <a:t>张图理解</a:t>
            </a:r>
            <a:r>
              <a:rPr lang="zh-CN" altLang="en-US" sz="2000" dirty="0" smtClean="0">
                <a:latin typeface="SimSun" charset="-122"/>
                <a:ea typeface="SimSun" charset="-122"/>
                <a:cs typeface="SimSun" charset="-122"/>
              </a:rPr>
              <a:t>下：</a:t>
            </a:r>
            <a:endParaRPr lang="en-US" altLang="zh-CN" sz="2400" dirty="0" smtClean="0">
              <a:latin typeface="SimSun" charset="-122"/>
              <a:ea typeface="SimSun" charset="-122"/>
              <a:cs typeface="SimSun" charset="-122"/>
            </a:endParaRPr>
          </a:p>
          <a:p>
            <a:pPr>
              <a:lnSpc>
                <a:spcPct val="100000"/>
              </a:lnSpc>
            </a:pPr>
            <a:endParaRPr kumimoji="1" lang="zh-CN" altLang="en-US" sz="2400" dirty="0">
              <a:latin typeface="SimSun" charset="-122"/>
              <a:ea typeface="SimSun" charset="-122"/>
              <a:cs typeface="SimSun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2649" y="955565"/>
            <a:ext cx="4762500" cy="34544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6149" y="4686300"/>
            <a:ext cx="8509000" cy="217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490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70035" y="0"/>
            <a:ext cx="10515600" cy="819807"/>
          </a:xfrm>
        </p:spPr>
        <p:txBody>
          <a:bodyPr>
            <a:normAutofit/>
          </a:bodyPr>
          <a:lstStyle/>
          <a:p>
            <a:r>
              <a:rPr kumimoji="1" lang="zh-CN" altLang="en-US" sz="3000" dirty="0" smtClean="0">
                <a:latin typeface="SimSun" charset="-122"/>
                <a:ea typeface="SimSun" charset="-122"/>
                <a:cs typeface="SimSun" charset="-122"/>
              </a:rPr>
              <a:t>动态组件</a:t>
            </a:r>
            <a:endParaRPr kumimoji="1" lang="zh-CN" altLang="en-US" sz="3000" dirty="0">
              <a:latin typeface="SimSun" charset="-122"/>
              <a:ea typeface="SimSun" charset="-122"/>
              <a:cs typeface="SimSun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819807"/>
            <a:ext cx="10515600" cy="535715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CN" sz="2400" dirty="0" err="1">
                <a:latin typeface="SimSun" charset="-122"/>
                <a:ea typeface="SimSun" charset="-122"/>
                <a:cs typeface="SimSun" charset="-122"/>
              </a:rPr>
              <a:t>Vue</a:t>
            </a:r>
            <a:r>
              <a:rPr lang="zh-CN" altLang="en-US" sz="2400" dirty="0">
                <a:latin typeface="SimSun" charset="-122"/>
                <a:ea typeface="SimSun" charset="-122"/>
                <a:cs typeface="SimSun" charset="-122"/>
              </a:rPr>
              <a:t>中提供了一些特定关键字：</a:t>
            </a:r>
            <a:r>
              <a:rPr lang="en-US" altLang="zh-CN" sz="2400" dirty="0">
                <a:latin typeface="SimSun" charset="-122"/>
                <a:ea typeface="SimSun" charset="-122"/>
                <a:cs typeface="SimSun" charset="-122"/>
              </a:rPr>
              <a:t>is</a:t>
            </a:r>
            <a:r>
              <a:rPr lang="zh-CN" altLang="en-US" sz="2400" dirty="0">
                <a:latin typeface="SimSun" charset="-122"/>
                <a:ea typeface="SimSun" charset="-122"/>
                <a:cs typeface="SimSun" charset="-122"/>
              </a:rPr>
              <a:t>和特定的结构</a:t>
            </a:r>
            <a:r>
              <a:rPr lang="en-US" altLang="zh-CN" sz="2400" dirty="0">
                <a:latin typeface="SimSun" charset="-122"/>
                <a:ea typeface="SimSun" charset="-122"/>
                <a:cs typeface="SimSun" charset="-122"/>
              </a:rPr>
              <a:t>&lt;component&gt;</a:t>
            </a:r>
            <a:r>
              <a:rPr lang="zh-CN" altLang="en-US" sz="2400" dirty="0">
                <a:latin typeface="SimSun" charset="-122"/>
                <a:ea typeface="SimSun" charset="-122"/>
                <a:cs typeface="SimSun" charset="-122"/>
              </a:rPr>
              <a:t>来生成动态</a:t>
            </a:r>
            <a:r>
              <a:rPr lang="zh-CN" altLang="en-US" sz="2400" dirty="0" smtClean="0">
                <a:latin typeface="SimSun" charset="-122"/>
                <a:ea typeface="SimSun" charset="-122"/>
                <a:cs typeface="SimSun" charset="-122"/>
              </a:rPr>
              <a:t>组件。</a:t>
            </a:r>
            <a:endParaRPr lang="en-US" altLang="zh-CN" sz="2400" dirty="0" smtClean="0">
              <a:latin typeface="SimSun" charset="-122"/>
              <a:ea typeface="SimSun" charset="-122"/>
              <a:cs typeface="SimSun" charset="-122"/>
            </a:endParaRPr>
          </a:p>
          <a:p>
            <a:pPr>
              <a:lnSpc>
                <a:spcPct val="100000"/>
              </a:lnSpc>
            </a:pPr>
            <a:r>
              <a:rPr kumimoji="1" lang="en-US" altLang="zh-CN" sz="2400" dirty="0" smtClean="0">
                <a:latin typeface="SimSun" charset="-122"/>
                <a:ea typeface="SimSun" charset="-122"/>
                <a:cs typeface="SimSun" charset="-122"/>
              </a:rPr>
              <a:t>component</a:t>
            </a:r>
            <a:r>
              <a:rPr kumimoji="1" lang="zh-CN" altLang="en-US" sz="2400" dirty="0" smtClean="0">
                <a:latin typeface="SimSun" charset="-122"/>
                <a:ea typeface="SimSun" charset="-122"/>
                <a:cs typeface="SimSun" charset="-122"/>
              </a:rPr>
              <a:t>标签是一个容器，可以装按钮也可以装箭头，决定点在  </a:t>
            </a:r>
            <a:r>
              <a:rPr kumimoji="1" lang="en-US" altLang="zh-CN" sz="2400" dirty="0" smtClean="0">
                <a:latin typeface="SimSun" charset="-122"/>
                <a:ea typeface="SimSun" charset="-122"/>
                <a:cs typeface="SimSun" charset="-122"/>
              </a:rPr>
              <a:t>:is  </a:t>
            </a:r>
            <a:r>
              <a:rPr kumimoji="1" lang="zh-CN" altLang="en-US" sz="2400" dirty="0" smtClean="0">
                <a:latin typeface="SimSun" charset="-122"/>
                <a:ea typeface="SimSun" charset="-122"/>
                <a:cs typeface="SimSun" charset="-122"/>
              </a:rPr>
              <a:t>的值。容器的内容就是 </a:t>
            </a:r>
            <a:r>
              <a:rPr kumimoji="1" lang="en-US" altLang="zh-CN" sz="2400" dirty="0" smtClean="0">
                <a:latin typeface="SimSun" charset="-122"/>
                <a:ea typeface="SimSun" charset="-122"/>
                <a:cs typeface="SimSun" charset="-122"/>
              </a:rPr>
              <a:t>is</a:t>
            </a:r>
            <a:r>
              <a:rPr kumimoji="1" lang="zh-CN" altLang="en-US" sz="2400" dirty="0" smtClean="0">
                <a:latin typeface="SimSun" charset="-122"/>
                <a:ea typeface="SimSun" charset="-122"/>
                <a:cs typeface="SimSun" charset="-122"/>
              </a:rPr>
              <a:t>  指定的组件。</a:t>
            </a:r>
            <a:endParaRPr kumimoji="1" lang="en-US" altLang="zh-CN" sz="2400" dirty="0" smtClean="0">
              <a:latin typeface="SimSun" charset="-122"/>
              <a:ea typeface="SimSun" charset="-122"/>
              <a:cs typeface="SimSun" charset="-122"/>
            </a:endParaRPr>
          </a:p>
          <a:p>
            <a:pPr>
              <a:lnSpc>
                <a:spcPct val="100000"/>
              </a:lnSpc>
            </a:pPr>
            <a:r>
              <a:rPr lang="en-US" altLang="zh-CN" sz="2400" dirty="0" smtClean="0">
                <a:latin typeface="SimSun" charset="-122"/>
                <a:ea typeface="SimSun" charset="-122"/>
                <a:cs typeface="SimSun" charset="-122"/>
              </a:rPr>
              <a:t>keep-alive</a:t>
            </a:r>
            <a:r>
              <a:rPr lang="zh-CN" altLang="en-US" sz="2400" dirty="0" smtClean="0">
                <a:latin typeface="SimSun" charset="-122"/>
                <a:ea typeface="SimSun" charset="-122"/>
                <a:cs typeface="SimSun" charset="-122"/>
              </a:rPr>
              <a:t> 关键字</a:t>
            </a:r>
            <a:r>
              <a:rPr lang="zh-CN" altLang="en-US" sz="2400" dirty="0">
                <a:latin typeface="SimSun" charset="-122"/>
                <a:ea typeface="SimSun" charset="-122"/>
                <a:cs typeface="SimSun" charset="-122"/>
              </a:rPr>
              <a:t>保持这个组件在内存中是常驻的，由于动态组件可能需要动态切换，这样保持组件活跃可以减少组件变化时候的内存消耗</a:t>
            </a:r>
            <a:r>
              <a:rPr lang="zh-CN" altLang="en-US" sz="2400" dirty="0" smtClean="0">
                <a:latin typeface="SimSun" charset="-122"/>
                <a:ea typeface="SimSun" charset="-122"/>
                <a:cs typeface="SimSun" charset="-122"/>
              </a:rPr>
              <a:t>。</a:t>
            </a:r>
            <a:endParaRPr kumimoji="1" lang="en-US" altLang="zh-CN" sz="2400" dirty="0">
              <a:latin typeface="SimSun" charset="-122"/>
              <a:ea typeface="SimSun" charset="-122"/>
              <a:cs typeface="SimSun" charset="-122"/>
            </a:endParaRPr>
          </a:p>
          <a:p>
            <a:pPr>
              <a:lnSpc>
                <a:spcPct val="100000"/>
              </a:lnSpc>
            </a:pPr>
            <a:r>
              <a:rPr lang="zh-CN" altLang="en-US" sz="2400" dirty="0">
                <a:latin typeface="SimSun" charset="-122"/>
                <a:ea typeface="SimSun" charset="-122"/>
                <a:cs typeface="SimSun" charset="-122"/>
              </a:rPr>
              <a:t>使用列表组件的时候，只需要给暴露出来</a:t>
            </a:r>
            <a:r>
              <a:rPr lang="zh-CN" altLang="en-US" sz="2400" dirty="0" smtClean="0">
                <a:latin typeface="SimSun" charset="-122"/>
                <a:ea typeface="SimSun" charset="-122"/>
                <a:cs typeface="SimSun" charset="-122"/>
              </a:rPr>
              <a:t>的</a:t>
            </a:r>
            <a:r>
              <a:rPr lang="en-US" altLang="zh-CN" sz="2400" dirty="0" smtClean="0">
                <a:latin typeface="SimSun" charset="-122"/>
                <a:ea typeface="SimSun" charset="-122"/>
                <a:cs typeface="SimSun" charset="-122"/>
              </a:rPr>
              <a:t> </a:t>
            </a:r>
            <a:r>
              <a:rPr lang="en-US" altLang="zh-CN" sz="2400" dirty="0" err="1" smtClean="0">
                <a:latin typeface="SimSun" charset="-122"/>
                <a:ea typeface="SimSun" charset="-122"/>
                <a:cs typeface="SimSun" charset="-122"/>
              </a:rPr>
              <a:t>currentView</a:t>
            </a:r>
            <a:r>
              <a:rPr lang="en-US" altLang="zh-CN" sz="2400" dirty="0" smtClean="0">
                <a:latin typeface="SimSun" charset="-122"/>
                <a:ea typeface="SimSun" charset="-122"/>
                <a:cs typeface="SimSun" charset="-122"/>
              </a:rPr>
              <a:t> </a:t>
            </a:r>
            <a:r>
              <a:rPr lang="zh-CN" altLang="en-US" sz="2400" dirty="0" smtClean="0">
                <a:latin typeface="SimSun" charset="-122"/>
                <a:ea typeface="SimSun" charset="-122"/>
                <a:cs typeface="SimSun" charset="-122"/>
              </a:rPr>
              <a:t>指定</a:t>
            </a:r>
            <a:r>
              <a:rPr lang="zh-CN" altLang="en-US" sz="2400" dirty="0">
                <a:latin typeface="SimSun" charset="-122"/>
                <a:ea typeface="SimSun" charset="-122"/>
                <a:cs typeface="SimSun" charset="-122"/>
              </a:rPr>
              <a:t>一个值，就可以决定右侧是按钮还是箭头</a:t>
            </a:r>
            <a:r>
              <a:rPr lang="zh-CN" altLang="en-US" sz="2400" dirty="0" smtClean="0">
                <a:latin typeface="SimSun" charset="-122"/>
                <a:ea typeface="SimSun" charset="-122"/>
                <a:cs typeface="SimSun" charset="-122"/>
              </a:rPr>
              <a:t>了。</a:t>
            </a:r>
            <a:endParaRPr lang="en-US" altLang="zh-CN" sz="2400" dirty="0" smtClean="0">
              <a:latin typeface="SimSun" charset="-122"/>
              <a:ea typeface="SimSun" charset="-122"/>
              <a:cs typeface="SimSun" charset="-122"/>
            </a:endParaRPr>
          </a:p>
          <a:p>
            <a:pPr>
              <a:lnSpc>
                <a:spcPct val="100000"/>
              </a:lnSpc>
            </a:pPr>
            <a:r>
              <a:rPr lang="zh-CN" altLang="en-US" sz="2400" dirty="0">
                <a:latin typeface="SimSun" charset="-122"/>
                <a:ea typeface="SimSun" charset="-122"/>
                <a:cs typeface="SimSun" charset="-122"/>
              </a:rPr>
              <a:t>关于动态组件，不一定要</a:t>
            </a:r>
            <a:r>
              <a:rPr lang="zh-CN" altLang="en-US" sz="2400" dirty="0" smtClean="0">
                <a:latin typeface="SimSun" charset="-122"/>
                <a:ea typeface="SimSun" charset="-122"/>
                <a:cs typeface="SimSun" charset="-122"/>
              </a:rPr>
              <a:t>用 </a:t>
            </a:r>
            <a:r>
              <a:rPr lang="en-US" altLang="zh-CN" sz="2400" dirty="0" smtClean="0">
                <a:latin typeface="SimSun" charset="-122"/>
                <a:ea typeface="SimSun" charset="-122"/>
                <a:cs typeface="SimSun" charset="-122"/>
              </a:rPr>
              <a:t>:</a:t>
            </a:r>
            <a:r>
              <a:rPr lang="en-US" altLang="zh-CN" sz="2400" dirty="0" err="1" smtClean="0">
                <a:latin typeface="SimSun" charset="-122"/>
                <a:ea typeface="SimSun" charset="-122"/>
                <a:cs typeface="SimSun" charset="-122"/>
              </a:rPr>
              <a:t>is+component</a:t>
            </a:r>
            <a:r>
              <a:rPr lang="en-US" altLang="zh-CN" sz="2400" dirty="0" smtClean="0">
                <a:latin typeface="SimSun" charset="-122"/>
                <a:ea typeface="SimSun" charset="-122"/>
                <a:cs typeface="SimSun" charset="-122"/>
              </a:rPr>
              <a:t> </a:t>
            </a:r>
            <a:r>
              <a:rPr lang="zh-CN" altLang="en-US" sz="2400" dirty="0" smtClean="0">
                <a:latin typeface="SimSun" charset="-122"/>
                <a:ea typeface="SimSun" charset="-122"/>
                <a:cs typeface="SimSun" charset="-122"/>
              </a:rPr>
              <a:t>来</a:t>
            </a:r>
            <a:r>
              <a:rPr lang="zh-CN" altLang="en-US" sz="2400" dirty="0">
                <a:latin typeface="SimSun" charset="-122"/>
                <a:ea typeface="SimSun" charset="-122"/>
                <a:cs typeface="SimSun" charset="-122"/>
              </a:rPr>
              <a:t>实现，</a:t>
            </a:r>
            <a:r>
              <a:rPr lang="zh-CN" altLang="en-US" sz="2400" dirty="0" smtClean="0">
                <a:latin typeface="SimSun" charset="-122"/>
                <a:ea typeface="SimSun" charset="-122"/>
                <a:cs typeface="SimSun" charset="-122"/>
              </a:rPr>
              <a:t>在</a:t>
            </a:r>
            <a:r>
              <a:rPr lang="en-US" altLang="zh-CN" sz="2400" dirty="0" smtClean="0">
                <a:latin typeface="SimSun" charset="-122"/>
                <a:ea typeface="SimSun" charset="-122"/>
                <a:cs typeface="SimSun" charset="-122"/>
              </a:rPr>
              <a:t> </a:t>
            </a:r>
            <a:r>
              <a:rPr lang="en-US" altLang="zh-CN" sz="2400" dirty="0" err="1" smtClean="0">
                <a:latin typeface="SimSun" charset="-122"/>
                <a:ea typeface="SimSun" charset="-122"/>
                <a:cs typeface="SimSun" charset="-122"/>
              </a:rPr>
              <a:t>Vue</a:t>
            </a:r>
            <a:r>
              <a:rPr lang="en-US" altLang="zh-CN" sz="2400" dirty="0" smtClean="0">
                <a:latin typeface="SimSun" charset="-122"/>
                <a:ea typeface="SimSun" charset="-122"/>
                <a:cs typeface="SimSun" charset="-122"/>
              </a:rPr>
              <a:t> </a:t>
            </a:r>
            <a:r>
              <a:rPr lang="zh-CN" altLang="en-US" sz="2400" dirty="0" smtClean="0">
                <a:latin typeface="SimSun" charset="-122"/>
                <a:ea typeface="SimSun" charset="-122"/>
                <a:cs typeface="SimSun" charset="-122"/>
              </a:rPr>
              <a:t>中有</a:t>
            </a:r>
            <a:r>
              <a:rPr lang="zh-CN" altLang="en-US" sz="2400" dirty="0">
                <a:latin typeface="SimSun" charset="-122"/>
                <a:ea typeface="SimSun" charset="-122"/>
                <a:cs typeface="SimSun" charset="-122"/>
              </a:rPr>
              <a:t>一个指令</a:t>
            </a:r>
            <a:r>
              <a:rPr lang="zh-CN" altLang="en-US" sz="2400" dirty="0" smtClean="0">
                <a:latin typeface="SimSun" charset="-122"/>
                <a:ea typeface="SimSun" charset="-122"/>
                <a:cs typeface="SimSun" charset="-122"/>
              </a:rPr>
              <a:t>叫做</a:t>
            </a:r>
            <a:r>
              <a:rPr lang="en-US" altLang="zh-CN" sz="2400" dirty="0" smtClean="0">
                <a:latin typeface="SimSun" charset="-122"/>
                <a:ea typeface="SimSun" charset="-122"/>
                <a:cs typeface="SimSun" charset="-122"/>
              </a:rPr>
              <a:t> v-if </a:t>
            </a:r>
            <a:r>
              <a:rPr lang="en-US" altLang="zh-CN" sz="2400" dirty="0">
                <a:latin typeface="SimSun" charset="-122"/>
                <a:ea typeface="SimSun" charset="-122"/>
                <a:cs typeface="SimSun" charset="-122"/>
              </a:rPr>
              <a:t>/ v-else / v-else-if</a:t>
            </a:r>
            <a:r>
              <a:rPr lang="zh-CN" altLang="en-US" sz="2400" dirty="0">
                <a:latin typeface="SimSun" charset="-122"/>
                <a:ea typeface="SimSun" charset="-122"/>
                <a:cs typeface="SimSun" charset="-122"/>
              </a:rPr>
              <a:t>，统称判断指令，配合展示</a:t>
            </a:r>
            <a:r>
              <a:rPr lang="zh-CN" altLang="en-US" sz="2400" dirty="0" smtClean="0">
                <a:latin typeface="SimSun" charset="-122"/>
                <a:ea typeface="SimSun" charset="-122"/>
                <a:cs typeface="SimSun" charset="-122"/>
              </a:rPr>
              <a:t>指令</a:t>
            </a:r>
            <a:r>
              <a:rPr lang="en-US" altLang="zh-CN" sz="2400" dirty="0" smtClean="0">
                <a:latin typeface="SimSun" charset="-122"/>
                <a:ea typeface="SimSun" charset="-122"/>
                <a:cs typeface="SimSun" charset="-122"/>
              </a:rPr>
              <a:t> v-show</a:t>
            </a:r>
            <a:r>
              <a:rPr lang="zh-CN" altLang="en-US" sz="2400" dirty="0">
                <a:latin typeface="SimSun" charset="-122"/>
                <a:ea typeface="SimSun" charset="-122"/>
                <a:cs typeface="SimSun" charset="-122"/>
              </a:rPr>
              <a:t>，可以根据指定的值来决定对应的组件是否应该</a:t>
            </a:r>
            <a:r>
              <a:rPr lang="zh-CN" altLang="en-US" sz="2400" dirty="0" smtClean="0">
                <a:latin typeface="SimSun" charset="-122"/>
                <a:ea typeface="SimSun" charset="-122"/>
                <a:cs typeface="SimSun" charset="-122"/>
              </a:rPr>
              <a:t>展示。</a:t>
            </a:r>
            <a:endParaRPr lang="en-US" altLang="zh-CN" sz="2400" dirty="0" smtClean="0">
              <a:latin typeface="SimSun" charset="-122"/>
              <a:ea typeface="SimSun" charset="-122"/>
              <a:cs typeface="SimSun" charset="-122"/>
            </a:endParaRPr>
          </a:p>
          <a:p>
            <a:pPr>
              <a:lnSpc>
                <a:spcPct val="100000"/>
              </a:lnSpc>
            </a:pPr>
            <a:endParaRPr lang="en-US" altLang="zh-CN" sz="2400" dirty="0" smtClean="0">
              <a:latin typeface="SimSun" charset="-122"/>
              <a:ea typeface="SimSun" charset="-122"/>
              <a:cs typeface="SimSun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71012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81347"/>
            <a:ext cx="10515600" cy="696420"/>
          </a:xfrm>
        </p:spPr>
        <p:txBody>
          <a:bodyPr>
            <a:normAutofit/>
          </a:bodyPr>
          <a:lstStyle/>
          <a:p>
            <a:r>
              <a:rPr kumimoji="1" lang="zh-CN" altLang="en-US" sz="3000" dirty="0" smtClean="0">
                <a:latin typeface="SimSun" charset="-122"/>
                <a:ea typeface="SimSun" charset="-122"/>
                <a:cs typeface="SimSun" charset="-122"/>
              </a:rPr>
              <a:t>组件生命周期</a:t>
            </a:r>
            <a:endParaRPr kumimoji="1" lang="zh-CN" altLang="en-US" sz="3000" dirty="0">
              <a:latin typeface="SimSun" charset="-122"/>
              <a:ea typeface="SimSun" charset="-122"/>
              <a:cs typeface="SimSun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030015"/>
            <a:ext cx="10515600" cy="966952"/>
          </a:xfrm>
        </p:spPr>
        <p:txBody>
          <a:bodyPr>
            <a:normAutofit/>
          </a:bodyPr>
          <a:lstStyle/>
          <a:p>
            <a:r>
              <a:rPr lang="zh-CN" altLang="en-US" dirty="0"/>
              <a:t>在什么时候或者说哪个时机点去做这件事呢，组件从引用到调用到销毁</a:t>
            </a:r>
            <a:r>
              <a:rPr lang="zh-CN" altLang="en-US" dirty="0" smtClean="0"/>
              <a:t>（比较</a:t>
            </a:r>
            <a:r>
              <a:rPr lang="zh-CN" altLang="en-US" dirty="0"/>
              <a:t>少操作）有以下几个关键回调函数</a:t>
            </a:r>
            <a:r>
              <a:rPr lang="zh-CN" altLang="en-US" dirty="0" smtClean="0"/>
              <a:t>：</a:t>
            </a:r>
            <a:endParaRPr lang="en-US" altLang="zh-CN" dirty="0" smtClean="0"/>
          </a:p>
        </p:txBody>
      </p:sp>
      <p:sp>
        <p:nvSpPr>
          <p:cNvPr id="4" name="文本框 3"/>
          <p:cNvSpPr txBox="1"/>
          <p:nvPr/>
        </p:nvSpPr>
        <p:spPr>
          <a:xfrm>
            <a:off x="838200" y="2175642"/>
            <a:ext cx="7580586" cy="2585323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zh-CN" dirty="0"/>
              <a:t>beforeCreate:function(){},//</a:t>
            </a:r>
            <a:r>
              <a:rPr lang="zh-CN" altLang="en-US" dirty="0"/>
              <a:t>组件实例化之前</a:t>
            </a:r>
            <a:r>
              <a:rPr lang="en-US" altLang="zh-CN" dirty="0"/>
              <a:t> 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CN" dirty="0" err="1"/>
              <a:t>created:function</a:t>
            </a:r>
            <a:r>
              <a:rPr lang="en-US" altLang="zh-CN" dirty="0"/>
              <a:t>(){},//</a:t>
            </a:r>
            <a:r>
              <a:rPr lang="zh-CN" altLang="en-US" dirty="0"/>
              <a:t>组件实例化了</a:t>
            </a:r>
            <a:r>
              <a:rPr lang="en-US" altLang="zh-CN" dirty="0"/>
              <a:t> 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CN" dirty="0" err="1"/>
              <a:t>beforeMount:function</a:t>
            </a:r>
            <a:r>
              <a:rPr lang="en-US" altLang="zh-CN" dirty="0"/>
              <a:t>(){},//</a:t>
            </a:r>
            <a:r>
              <a:rPr lang="zh-CN" altLang="en-US" dirty="0"/>
              <a:t>组件写入</a:t>
            </a:r>
            <a:r>
              <a:rPr lang="en-US" altLang="zh-CN" dirty="0" err="1"/>
              <a:t>dom</a:t>
            </a:r>
            <a:r>
              <a:rPr lang="zh-CN" altLang="en-US" dirty="0"/>
              <a:t>结构之前</a:t>
            </a:r>
            <a:endParaRPr lang="en-US" altLang="zh-CN" dirty="0"/>
          </a:p>
          <a:p>
            <a:pPr marL="342900" indent="-342900">
              <a:buFont typeface="+mj-lt"/>
              <a:buAutoNum type="arabicPeriod"/>
            </a:pPr>
            <a:r>
              <a:rPr lang="en-US" altLang="zh-CN" dirty="0" err="1" smtClean="0"/>
              <a:t>mounted:function</a:t>
            </a:r>
            <a:r>
              <a:rPr lang="en-US" altLang="zh-CN" dirty="0" smtClean="0"/>
              <a:t>(){</a:t>
            </a:r>
            <a:r>
              <a:rPr lang="en-US" altLang="zh-CN" dirty="0"/>
              <a:t>}, </a:t>
            </a:r>
            <a:r>
              <a:rPr lang="en-US" altLang="zh-CN" dirty="0" smtClean="0"/>
              <a:t>//</a:t>
            </a:r>
            <a:r>
              <a:rPr lang="zh-CN" altLang="en-US" dirty="0"/>
              <a:t>组件写入</a:t>
            </a:r>
            <a:r>
              <a:rPr lang="en-US" altLang="zh-CN" dirty="0" err="1" smtClean="0"/>
              <a:t>dom</a:t>
            </a:r>
            <a:r>
              <a:rPr lang="zh-CN" altLang="en-US" dirty="0" smtClean="0"/>
              <a:t>结构了</a:t>
            </a:r>
            <a:r>
              <a:rPr lang="en-US" altLang="zh-CN" dirty="0" smtClean="0"/>
              <a:t> 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CN" dirty="0" err="1" smtClean="0"/>
              <a:t>beforeUpdate:function</a:t>
            </a:r>
            <a:r>
              <a:rPr lang="en-US" altLang="zh-CN" dirty="0"/>
              <a:t>(){},//</a:t>
            </a:r>
            <a:r>
              <a:rPr lang="zh-CN" altLang="en-US" dirty="0"/>
              <a:t>组件更新前</a:t>
            </a:r>
            <a:r>
              <a:rPr lang="en-US" altLang="zh-CN" dirty="0"/>
              <a:t> 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CN" dirty="0" err="1"/>
              <a:t>updated:function</a:t>
            </a:r>
            <a:r>
              <a:rPr lang="en-US" altLang="zh-CN" dirty="0"/>
              <a:t>(){},//</a:t>
            </a:r>
            <a:r>
              <a:rPr lang="zh-CN" altLang="en-US" dirty="0"/>
              <a:t>组件更新比如修改了文案</a:t>
            </a:r>
            <a:endParaRPr lang="en-US" altLang="zh-CN" dirty="0"/>
          </a:p>
          <a:p>
            <a:pPr marL="342900" indent="-342900">
              <a:buFont typeface="+mj-lt"/>
              <a:buAutoNum type="arabicPeriod"/>
            </a:pPr>
            <a:r>
              <a:rPr lang="en-US" altLang="zh-CN" dirty="0" err="1"/>
              <a:t>beforeDestroy:function</a:t>
            </a:r>
            <a:r>
              <a:rPr lang="en-US" altLang="zh-CN" dirty="0"/>
              <a:t>(){},//</a:t>
            </a:r>
            <a:r>
              <a:rPr lang="zh-CN" altLang="en-US" dirty="0"/>
              <a:t>组件销毁之前</a:t>
            </a:r>
            <a:r>
              <a:rPr lang="en-US" altLang="zh-CN" dirty="0"/>
              <a:t> 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CN" dirty="0" err="1"/>
              <a:t>destroyed:function</a:t>
            </a:r>
            <a:r>
              <a:rPr lang="en-US" altLang="zh-CN" dirty="0"/>
              <a:t>(){}//</a:t>
            </a:r>
            <a:r>
              <a:rPr lang="zh-CN" altLang="en-US" dirty="0"/>
              <a:t>组件已经销毁</a:t>
            </a:r>
            <a:endParaRPr kumimoji="1" lang="zh-CN" altLang="en-US" dirty="0"/>
          </a:p>
          <a:p>
            <a:pPr marL="342900" indent="-342900">
              <a:buFont typeface="+mj-lt"/>
              <a:buAutoNum type="arabicPeriod"/>
            </a:pP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7571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 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576551"/>
            <a:ext cx="10515600" cy="460041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zh-CN" altLang="en-US" sz="2400" dirty="0">
                <a:latin typeface="SimSun" charset="-122"/>
                <a:ea typeface="SimSun" charset="-122"/>
                <a:cs typeface="SimSun" charset="-122"/>
              </a:rPr>
              <a:t>目前为止</a:t>
            </a:r>
            <a:r>
              <a:rPr lang="zh-CN" altLang="en-US" sz="2400" dirty="0" smtClean="0">
                <a:latin typeface="SimSun" charset="-122"/>
                <a:ea typeface="SimSun" charset="-122"/>
                <a:cs typeface="SimSun" charset="-122"/>
              </a:rPr>
              <a:t>，已经讲了</a:t>
            </a:r>
            <a:r>
              <a:rPr lang="zh-CN" altLang="en-US" sz="2400" dirty="0">
                <a:latin typeface="SimSun" charset="-122"/>
                <a:ea typeface="SimSun" charset="-122"/>
                <a:cs typeface="SimSun" charset="-122"/>
              </a:rPr>
              <a:t>大部分的关于组件和路由的知识，当然这并不是</a:t>
            </a:r>
            <a:r>
              <a:rPr lang="en-US" altLang="zh-CN" sz="2400" dirty="0" err="1">
                <a:latin typeface="SimSun" charset="-122"/>
                <a:ea typeface="SimSun" charset="-122"/>
                <a:cs typeface="SimSun" charset="-122"/>
              </a:rPr>
              <a:t>Vue</a:t>
            </a:r>
            <a:r>
              <a:rPr lang="zh-CN" altLang="en-US" sz="2400" dirty="0">
                <a:latin typeface="SimSun" charset="-122"/>
                <a:ea typeface="SimSun" charset="-122"/>
                <a:cs typeface="SimSun" charset="-122"/>
              </a:rPr>
              <a:t>的全部，只是相对于其他的知识点，这些可以算是一个</a:t>
            </a:r>
            <a:r>
              <a:rPr lang="zh-CN" altLang="en-US" sz="2400" dirty="0" smtClean="0">
                <a:latin typeface="SimSun" charset="-122"/>
                <a:ea typeface="SimSun" charset="-122"/>
                <a:cs typeface="SimSun" charset="-122"/>
              </a:rPr>
              <a:t>垫脚石。</a:t>
            </a:r>
            <a:r>
              <a:rPr lang="zh-CN" altLang="en-US" sz="2400" dirty="0">
                <a:latin typeface="SimSun" charset="-122"/>
                <a:ea typeface="SimSun" charset="-122"/>
                <a:cs typeface="SimSun" charset="-122"/>
              </a:rPr>
              <a:t>下面我列举一些其他的，后续大家可以去官网查看资料的一些关键点，其实都不</a:t>
            </a:r>
            <a:r>
              <a:rPr lang="zh-CN" altLang="en-US" sz="2400" dirty="0" smtClean="0">
                <a:latin typeface="SimSun" charset="-122"/>
                <a:ea typeface="SimSun" charset="-122"/>
                <a:cs typeface="SimSun" charset="-122"/>
              </a:rPr>
              <a:t>难。</a:t>
            </a:r>
            <a:endParaRPr lang="en-US" altLang="zh-CN" sz="2400" dirty="0" smtClean="0">
              <a:latin typeface="SimSun" charset="-122"/>
              <a:ea typeface="SimSun" charset="-122"/>
              <a:cs typeface="SimSun" charset="-122"/>
            </a:endParaRPr>
          </a:p>
          <a:p>
            <a:pPr>
              <a:lnSpc>
                <a:spcPct val="100000"/>
              </a:lnSpc>
            </a:pPr>
            <a:endParaRPr kumimoji="1" lang="zh-CN" altLang="en-US" sz="2400" dirty="0">
              <a:latin typeface="SimSun" charset="-122"/>
              <a:ea typeface="SimSun" charset="-122"/>
              <a:cs typeface="SimSun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38200" y="658574"/>
            <a:ext cx="95410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000" dirty="0" smtClean="0">
                <a:latin typeface="SimSun" charset="-122"/>
                <a:ea typeface="SimSun" charset="-122"/>
                <a:cs typeface="SimSun" charset="-122"/>
              </a:rPr>
              <a:t>总结</a:t>
            </a:r>
            <a:endParaRPr kumimoji="1" lang="zh-CN" altLang="en-US" sz="3000" dirty="0">
              <a:latin typeface="SimSun" charset="-122"/>
              <a:ea typeface="SimSun" charset="-122"/>
              <a:cs typeface="SimSun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06367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000" b="1" dirty="0">
                <a:latin typeface="SimSun" charset="-122"/>
                <a:ea typeface="SimSun" charset="-122"/>
                <a:cs typeface="SimSun" charset="-122"/>
              </a:rPr>
              <a:t>过渡</a:t>
            </a:r>
            <a:br>
              <a:rPr lang="zh-CN" altLang="en-US" sz="3000" b="1" dirty="0">
                <a:latin typeface="SimSun" charset="-122"/>
                <a:ea typeface="SimSun" charset="-122"/>
                <a:cs typeface="SimSun" charset="-122"/>
              </a:rPr>
            </a:br>
            <a:endParaRPr kumimoji="1" lang="zh-CN" altLang="en-US" sz="3000" dirty="0">
              <a:latin typeface="SimSun" charset="-122"/>
              <a:ea typeface="SimSun" charset="-122"/>
              <a:cs typeface="SimSun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zh-CN" altLang="en-US" sz="2400" dirty="0" smtClean="0">
                <a:latin typeface="SimSun" charset="-122"/>
                <a:ea typeface="SimSun" charset="-122"/>
                <a:cs typeface="SimSun" charset="-122"/>
              </a:rPr>
              <a:t>过渡</a:t>
            </a:r>
            <a:r>
              <a:rPr lang="zh-CN" altLang="en-US" sz="2400" dirty="0">
                <a:latin typeface="SimSun" charset="-122"/>
                <a:ea typeface="SimSun" charset="-122"/>
                <a:cs typeface="SimSun" charset="-122"/>
              </a:rPr>
              <a:t>其实就是</a:t>
            </a:r>
            <a:r>
              <a:rPr lang="en-US" altLang="zh-CN" sz="2400" dirty="0">
                <a:latin typeface="SimSun" charset="-122"/>
                <a:ea typeface="SimSun" charset="-122"/>
                <a:cs typeface="SimSun" charset="-122"/>
              </a:rPr>
              <a:t>CSS3</a:t>
            </a:r>
            <a:r>
              <a:rPr lang="zh-CN" altLang="en-US" sz="2400" dirty="0">
                <a:latin typeface="SimSun" charset="-122"/>
                <a:ea typeface="SimSun" charset="-122"/>
                <a:cs typeface="SimSun" charset="-122"/>
              </a:rPr>
              <a:t>动画，</a:t>
            </a:r>
            <a:r>
              <a:rPr lang="en-US" altLang="zh-CN" sz="2400" dirty="0">
                <a:latin typeface="SimSun" charset="-122"/>
                <a:ea typeface="SimSun" charset="-122"/>
                <a:cs typeface="SimSun" charset="-122"/>
              </a:rPr>
              <a:t>transition</a:t>
            </a:r>
            <a:r>
              <a:rPr lang="zh-CN" altLang="en-US" sz="2400" dirty="0">
                <a:latin typeface="SimSun" charset="-122"/>
                <a:ea typeface="SimSun" charset="-122"/>
                <a:cs typeface="SimSun" charset="-122"/>
              </a:rPr>
              <a:t>这些，只是写</a:t>
            </a:r>
            <a:r>
              <a:rPr lang="en-US" altLang="zh-CN" sz="2400" dirty="0">
                <a:latin typeface="SimSun" charset="-122"/>
                <a:ea typeface="SimSun" charset="-122"/>
                <a:cs typeface="SimSun" charset="-122"/>
              </a:rPr>
              <a:t>CSS3</a:t>
            </a:r>
            <a:r>
              <a:rPr lang="zh-CN" altLang="en-US" sz="2400" dirty="0">
                <a:latin typeface="SimSun" charset="-122"/>
                <a:ea typeface="SimSun" charset="-122"/>
                <a:cs typeface="SimSun" charset="-122"/>
              </a:rPr>
              <a:t>变成好像在写</a:t>
            </a:r>
            <a:r>
              <a:rPr lang="en-US" altLang="zh-CN" sz="2400" dirty="0">
                <a:latin typeface="SimSun" charset="-122"/>
                <a:ea typeface="SimSun" charset="-122"/>
                <a:cs typeface="SimSun" charset="-122"/>
              </a:rPr>
              <a:t>JS</a:t>
            </a:r>
            <a:r>
              <a:rPr lang="zh-CN" altLang="en-US" sz="2400" dirty="0" smtClean="0">
                <a:latin typeface="SimSun" charset="-122"/>
                <a:ea typeface="SimSun" charset="-122"/>
                <a:cs typeface="SimSun" charset="-122"/>
              </a:rPr>
              <a:t>一样。</a:t>
            </a:r>
            <a:endParaRPr lang="zh-CN" altLang="en-US" sz="2400" dirty="0">
              <a:latin typeface="SimSun" charset="-122"/>
              <a:ea typeface="SimSun" charset="-122"/>
              <a:cs typeface="SimSun" charset="-122"/>
            </a:endParaRPr>
          </a:p>
          <a:p>
            <a:pPr>
              <a:lnSpc>
                <a:spcPct val="100000"/>
              </a:lnSpc>
            </a:pPr>
            <a:endParaRPr kumimoji="1" lang="zh-CN" altLang="en-US" sz="2400" dirty="0">
              <a:latin typeface="SimSun" charset="-122"/>
              <a:ea typeface="SimSun" charset="-122"/>
              <a:cs typeface="SimSun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9111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000" b="1" dirty="0">
                <a:latin typeface="SimSun" charset="-122"/>
                <a:ea typeface="SimSun" charset="-122"/>
                <a:cs typeface="SimSun" charset="-122"/>
              </a:rPr>
              <a:t>指令</a:t>
            </a:r>
            <a:br>
              <a:rPr lang="zh-CN" altLang="en-US" sz="3000" b="1" dirty="0">
                <a:latin typeface="SimSun" charset="-122"/>
                <a:ea typeface="SimSun" charset="-122"/>
                <a:cs typeface="SimSun" charset="-122"/>
              </a:rPr>
            </a:br>
            <a:endParaRPr kumimoji="1" lang="zh-CN" altLang="en-US" sz="3000" dirty="0">
              <a:latin typeface="SimSun" charset="-122"/>
              <a:ea typeface="SimSun" charset="-122"/>
              <a:cs typeface="SimSun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zh-CN" altLang="en-US" sz="2400" dirty="0" smtClean="0">
                <a:latin typeface="SimSun" charset="-122"/>
                <a:ea typeface="SimSun" charset="-122"/>
                <a:cs typeface="SimSun" charset="-122"/>
              </a:rPr>
              <a:t>目前</a:t>
            </a:r>
            <a:r>
              <a:rPr lang="zh-CN" altLang="en-US" sz="2400" dirty="0">
                <a:latin typeface="SimSun" charset="-122"/>
                <a:ea typeface="SimSun" charset="-122"/>
                <a:cs typeface="SimSun" charset="-122"/>
              </a:rPr>
              <a:t>为止我们学习了一些常用指令，像</a:t>
            </a:r>
            <a:r>
              <a:rPr lang="en-US" altLang="zh-CN" sz="2400" dirty="0">
                <a:latin typeface="SimSun" charset="-122"/>
                <a:ea typeface="SimSun" charset="-122"/>
                <a:cs typeface="SimSun" charset="-122"/>
              </a:rPr>
              <a:t>v-on</a:t>
            </a:r>
            <a:r>
              <a:rPr lang="zh-CN" altLang="en-US" sz="2400" dirty="0">
                <a:latin typeface="SimSun" charset="-122"/>
                <a:ea typeface="SimSun" charset="-122"/>
                <a:cs typeface="SimSun" charset="-122"/>
              </a:rPr>
              <a:t>，</a:t>
            </a:r>
            <a:r>
              <a:rPr lang="en-US" altLang="zh-CN" sz="2400" dirty="0">
                <a:latin typeface="SimSun" charset="-122"/>
                <a:ea typeface="SimSun" charset="-122"/>
                <a:cs typeface="SimSun" charset="-122"/>
              </a:rPr>
              <a:t>v-bind</a:t>
            </a:r>
            <a:r>
              <a:rPr lang="zh-CN" altLang="en-US" sz="2400" dirty="0">
                <a:latin typeface="SimSun" charset="-122"/>
                <a:ea typeface="SimSun" charset="-122"/>
                <a:cs typeface="SimSun" charset="-122"/>
              </a:rPr>
              <a:t>，</a:t>
            </a:r>
            <a:r>
              <a:rPr lang="en-US" altLang="zh-CN" sz="2400" dirty="0">
                <a:latin typeface="SimSun" charset="-122"/>
                <a:ea typeface="SimSun" charset="-122"/>
                <a:cs typeface="SimSun" charset="-122"/>
              </a:rPr>
              <a:t>v-for</a:t>
            </a:r>
            <a:r>
              <a:rPr lang="zh-CN" altLang="en-US" sz="2400" dirty="0">
                <a:latin typeface="SimSun" charset="-122"/>
                <a:ea typeface="SimSun" charset="-122"/>
                <a:cs typeface="SimSun" charset="-122"/>
              </a:rPr>
              <a:t>，还有几个常用的像刚才提到的判断指令和</a:t>
            </a:r>
            <a:r>
              <a:rPr lang="en-US" altLang="zh-CN" sz="2400" dirty="0">
                <a:latin typeface="SimSun" charset="-122"/>
                <a:ea typeface="SimSun" charset="-122"/>
                <a:cs typeface="SimSun" charset="-122"/>
              </a:rPr>
              <a:t>v-show</a:t>
            </a:r>
            <a:r>
              <a:rPr lang="zh-CN" altLang="en-US" sz="2400" dirty="0">
                <a:latin typeface="SimSun" charset="-122"/>
                <a:ea typeface="SimSun" charset="-122"/>
                <a:cs typeface="SimSun" charset="-122"/>
              </a:rPr>
              <a:t>指令，还有</a:t>
            </a:r>
            <a:r>
              <a:rPr lang="en-US" altLang="zh-CN" sz="2400" dirty="0">
                <a:latin typeface="SimSun" charset="-122"/>
                <a:ea typeface="SimSun" charset="-122"/>
                <a:cs typeface="SimSun" charset="-122"/>
              </a:rPr>
              <a:t>v-model</a:t>
            </a:r>
            <a:r>
              <a:rPr lang="zh-CN" altLang="en-US" sz="2400" dirty="0">
                <a:latin typeface="SimSun" charset="-122"/>
                <a:ea typeface="SimSun" charset="-122"/>
                <a:cs typeface="SimSun" charset="-122"/>
              </a:rPr>
              <a:t>指令（主要用于</a:t>
            </a:r>
            <a:r>
              <a:rPr lang="en-US" altLang="zh-CN" sz="2400" dirty="0">
                <a:latin typeface="SimSun" charset="-122"/>
                <a:ea typeface="SimSun" charset="-122"/>
                <a:cs typeface="SimSun" charset="-122"/>
              </a:rPr>
              <a:t>input</a:t>
            </a:r>
            <a:r>
              <a:rPr lang="zh-CN" altLang="en-US" sz="2400" dirty="0">
                <a:latin typeface="SimSun" charset="-122"/>
                <a:ea typeface="SimSun" charset="-122"/>
                <a:cs typeface="SimSun" charset="-122"/>
              </a:rPr>
              <a:t>等表单组件）。当知道指令作用的时候，学习起来其实并不难</a:t>
            </a:r>
          </a:p>
          <a:p>
            <a:pPr>
              <a:lnSpc>
                <a:spcPct val="100000"/>
              </a:lnSpc>
            </a:pPr>
            <a:endParaRPr kumimoji="1" lang="zh-CN" altLang="en-US" sz="2400" dirty="0">
              <a:latin typeface="SimSun" charset="-122"/>
              <a:ea typeface="SimSun" charset="-122"/>
              <a:cs typeface="SimSun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00940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000" b="1" dirty="0">
                <a:latin typeface="SimSun" charset="-122"/>
                <a:ea typeface="SimSun" charset="-122"/>
                <a:cs typeface="SimSun" charset="-122"/>
              </a:rPr>
              <a:t>Render</a:t>
            </a:r>
            <a:br>
              <a:rPr lang="en-US" altLang="zh-CN" sz="3000" b="1" dirty="0">
                <a:latin typeface="SimSun" charset="-122"/>
                <a:ea typeface="SimSun" charset="-122"/>
                <a:cs typeface="SimSun" charset="-122"/>
              </a:rPr>
            </a:br>
            <a:endParaRPr kumimoji="1" lang="zh-CN" altLang="en-US" sz="3000" dirty="0">
              <a:latin typeface="SimSun" charset="-122"/>
              <a:ea typeface="SimSun" charset="-122"/>
              <a:cs typeface="SimSun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zh-CN" altLang="en-US" sz="2400" dirty="0" smtClean="0">
                <a:latin typeface="SimSun" charset="-122"/>
                <a:ea typeface="SimSun" charset="-122"/>
                <a:cs typeface="SimSun" charset="-122"/>
              </a:rPr>
              <a:t>渲染</a:t>
            </a:r>
            <a:r>
              <a:rPr lang="zh-CN" altLang="en-US" sz="2400" dirty="0">
                <a:latin typeface="SimSun" charset="-122"/>
                <a:ea typeface="SimSun" charset="-122"/>
                <a:cs typeface="SimSun" charset="-122"/>
              </a:rPr>
              <a:t>这个方法是我觉得应该用心去学习的，它可以方便我们写出更好的面向对象的组件，而学习它的成本在于这个接口更接近于原生</a:t>
            </a:r>
            <a:r>
              <a:rPr lang="en-US" altLang="zh-CN" sz="2400" dirty="0">
                <a:latin typeface="SimSun" charset="-122"/>
                <a:ea typeface="SimSun" charset="-122"/>
                <a:cs typeface="SimSun" charset="-122"/>
              </a:rPr>
              <a:t>JS</a:t>
            </a:r>
            <a:r>
              <a:rPr lang="zh-CN" altLang="en-US" sz="2400" dirty="0">
                <a:latin typeface="SimSun" charset="-122"/>
                <a:ea typeface="SimSun" charset="-122"/>
                <a:cs typeface="SimSun" charset="-122"/>
              </a:rPr>
              <a:t>代码的使用</a:t>
            </a:r>
            <a:r>
              <a:rPr lang="zh-CN" altLang="en-US" sz="2400" dirty="0" smtClean="0">
                <a:latin typeface="SimSun" charset="-122"/>
                <a:ea typeface="SimSun" charset="-122"/>
                <a:cs typeface="SimSun" charset="-122"/>
              </a:rPr>
              <a:t>。</a:t>
            </a:r>
            <a:r>
              <a:rPr lang="zh-CN" altLang="en-US" sz="2400" dirty="0">
                <a:latin typeface="SimSun" charset="-122"/>
                <a:ea typeface="SimSun" charset="-122"/>
                <a:cs typeface="SimSun" charset="-122"/>
              </a:rPr>
              <a:t/>
            </a:r>
            <a:br>
              <a:rPr lang="zh-CN" altLang="en-US" sz="2400" dirty="0">
                <a:latin typeface="SimSun" charset="-122"/>
                <a:ea typeface="SimSun" charset="-122"/>
                <a:cs typeface="SimSun" charset="-122"/>
              </a:rPr>
            </a:br>
            <a:endParaRPr kumimoji="1" lang="zh-CN" altLang="en-US" sz="2400" dirty="0">
              <a:latin typeface="SimSun" charset="-122"/>
              <a:ea typeface="SimSun" charset="-122"/>
              <a:cs typeface="SimSun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83917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83746"/>
          </a:xfrm>
        </p:spPr>
        <p:txBody>
          <a:bodyPr>
            <a:normAutofit/>
          </a:bodyPr>
          <a:lstStyle/>
          <a:p>
            <a:r>
              <a:rPr kumimoji="1" lang="zh-CN" altLang="en-US" sz="3000" dirty="0" smtClean="0">
                <a:latin typeface="SimSun" charset="-122"/>
                <a:ea typeface="SimSun" charset="-122"/>
                <a:cs typeface="SimSun" charset="-122"/>
              </a:rPr>
              <a:t>数据绑定</a:t>
            </a:r>
            <a:endParaRPr kumimoji="1" lang="zh-CN" altLang="en-US" sz="3000" dirty="0">
              <a:latin typeface="SimSun" charset="-122"/>
              <a:ea typeface="SimSun" charset="-122"/>
              <a:cs typeface="SimSun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199" y="1048872"/>
            <a:ext cx="10981765" cy="5714999"/>
          </a:xfrm>
        </p:spPr>
        <p:txBody>
          <a:bodyPr>
            <a:normAutofit/>
          </a:bodyPr>
          <a:lstStyle/>
          <a:p>
            <a:r>
              <a:rPr kumimoji="1" lang="en-US" altLang="zh-CN" sz="2600" dirty="0" err="1" smtClean="0">
                <a:latin typeface="SimSun" charset="-122"/>
                <a:ea typeface="SimSun" charset="-122"/>
                <a:cs typeface="SimSun" charset="-122"/>
              </a:rPr>
              <a:t>Mustahe</a:t>
            </a:r>
            <a:r>
              <a:rPr kumimoji="1" lang="en-US" altLang="zh-CN" sz="2600" dirty="0" smtClean="0">
                <a:latin typeface="SimSun" charset="-122"/>
                <a:ea typeface="SimSun" charset="-122"/>
                <a:cs typeface="SimSun" charset="-122"/>
              </a:rPr>
              <a:t>(</a:t>
            </a:r>
            <a:r>
              <a:rPr kumimoji="1" lang="zh-CN" altLang="en-US" sz="2600" dirty="0" smtClean="0">
                <a:latin typeface="SimSun" charset="-122"/>
                <a:ea typeface="SimSun" charset="-122"/>
                <a:cs typeface="SimSun" charset="-122"/>
              </a:rPr>
              <a:t>插值语法</a:t>
            </a:r>
            <a:r>
              <a:rPr kumimoji="1" lang="en-US" altLang="zh-CN" sz="2600" dirty="0" smtClean="0">
                <a:latin typeface="SimSun" charset="-122"/>
                <a:ea typeface="SimSun" charset="-122"/>
                <a:cs typeface="SimSun" charset="-122"/>
              </a:rPr>
              <a:t>)</a:t>
            </a:r>
            <a:r>
              <a:rPr kumimoji="1" lang="zh-CN" altLang="en-US" sz="2600" dirty="0" smtClean="0">
                <a:latin typeface="SimSun" charset="-122"/>
                <a:ea typeface="SimSun" charset="-122"/>
                <a:cs typeface="SimSun" charset="-122"/>
              </a:rPr>
              <a:t>，即 </a:t>
            </a:r>
            <a:r>
              <a:rPr kumimoji="1" lang="en-US" altLang="zh-CN" sz="2600" dirty="0" smtClean="0">
                <a:latin typeface="SimSun" charset="-122"/>
                <a:ea typeface="SimSun" charset="-122"/>
                <a:cs typeface="SimSun" charset="-122"/>
              </a:rPr>
              <a:t>{{ value }}</a:t>
            </a:r>
          </a:p>
          <a:p>
            <a:pPr lvl="1"/>
            <a:r>
              <a:rPr kumimoji="1" lang="en-US" altLang="zh-CN" sz="2200" dirty="0">
                <a:latin typeface="SimSun" charset="-122"/>
                <a:ea typeface="SimSun" charset="-122"/>
                <a:cs typeface="SimSun" charset="-122"/>
              </a:rPr>
              <a:t>value </a:t>
            </a:r>
            <a:r>
              <a:rPr kumimoji="1" lang="zh-CN" altLang="en-US" sz="2200" dirty="0">
                <a:latin typeface="SimSun" charset="-122"/>
                <a:ea typeface="SimSun" charset="-122"/>
                <a:cs typeface="SimSun" charset="-122"/>
              </a:rPr>
              <a:t>从数据对象 </a:t>
            </a:r>
            <a:r>
              <a:rPr kumimoji="1" lang="en-US" altLang="zh-CN" sz="2200" dirty="0">
                <a:latin typeface="SimSun" charset="-122"/>
                <a:ea typeface="SimSun" charset="-122"/>
                <a:cs typeface="SimSun" charset="-122"/>
              </a:rPr>
              <a:t>data</a:t>
            </a:r>
            <a:r>
              <a:rPr kumimoji="1" lang="zh-CN" altLang="en-US" sz="2200" dirty="0">
                <a:latin typeface="SimSun" charset="-122"/>
                <a:ea typeface="SimSun" charset="-122"/>
                <a:cs typeface="SimSun" charset="-122"/>
              </a:rPr>
              <a:t> 中获取</a:t>
            </a:r>
            <a:endParaRPr kumimoji="1" lang="en-US" altLang="zh-CN" sz="2200" dirty="0">
              <a:latin typeface="SimSun" charset="-122"/>
              <a:ea typeface="SimSun" charset="-122"/>
              <a:cs typeface="SimSun" charset="-122"/>
            </a:endParaRPr>
          </a:p>
          <a:p>
            <a:pPr lvl="1"/>
            <a:r>
              <a:rPr kumimoji="1" lang="zh-CN" altLang="en-US" sz="2200" dirty="0">
                <a:latin typeface="SimSun" charset="-122"/>
                <a:ea typeface="SimSun" charset="-122"/>
                <a:cs typeface="SimSun" charset="-122"/>
              </a:rPr>
              <a:t>当 </a:t>
            </a:r>
            <a:r>
              <a:rPr kumimoji="1" lang="en-US" altLang="zh-CN" sz="2200" dirty="0">
                <a:latin typeface="SimSun" charset="-122"/>
                <a:ea typeface="SimSun" charset="-122"/>
                <a:cs typeface="SimSun" charset="-122"/>
              </a:rPr>
              <a:t>data</a:t>
            </a:r>
            <a:r>
              <a:rPr kumimoji="1" lang="zh-CN" altLang="en-US" sz="2200" dirty="0">
                <a:latin typeface="SimSun" charset="-122"/>
                <a:ea typeface="SimSun" charset="-122"/>
                <a:cs typeface="SimSun" charset="-122"/>
              </a:rPr>
              <a:t> 的属性值发生了改变，插值处的值都会更新</a:t>
            </a:r>
            <a:endParaRPr kumimoji="1" lang="en-US" altLang="zh-CN" sz="2200" dirty="0">
              <a:latin typeface="SimSun" charset="-122"/>
              <a:ea typeface="SimSun" charset="-122"/>
              <a:cs typeface="SimSun" charset="-122"/>
            </a:endParaRPr>
          </a:p>
          <a:p>
            <a:pPr lvl="1"/>
            <a:r>
              <a:rPr kumimoji="1" lang="zh-CN" altLang="en-US" sz="2200" dirty="0">
                <a:latin typeface="SimSun" charset="-122"/>
                <a:ea typeface="SimSun" charset="-122"/>
                <a:cs typeface="SimSun" charset="-122"/>
              </a:rPr>
              <a:t>插值中只能出现 </a:t>
            </a:r>
            <a:r>
              <a:rPr kumimoji="1" lang="en-US" altLang="zh-CN" sz="2200" dirty="0">
                <a:latin typeface="SimSun" charset="-122"/>
                <a:ea typeface="SimSun" charset="-122"/>
                <a:cs typeface="SimSun" charset="-122"/>
              </a:rPr>
              <a:t>JS</a:t>
            </a:r>
            <a:r>
              <a:rPr kumimoji="1" lang="zh-CN" altLang="en-US" sz="2200" dirty="0">
                <a:latin typeface="SimSun" charset="-122"/>
                <a:ea typeface="SimSun" charset="-122"/>
                <a:cs typeface="SimSun" charset="-122"/>
              </a:rPr>
              <a:t> 表达式 而不能解析 </a:t>
            </a:r>
            <a:r>
              <a:rPr kumimoji="1" lang="en-US" altLang="zh-CN" sz="2200" dirty="0">
                <a:latin typeface="SimSun" charset="-122"/>
                <a:ea typeface="SimSun" charset="-122"/>
                <a:cs typeface="SimSun" charset="-122"/>
              </a:rPr>
              <a:t>JS</a:t>
            </a:r>
            <a:r>
              <a:rPr kumimoji="1" lang="zh-CN" altLang="en-US" sz="2200" dirty="0">
                <a:latin typeface="SimSun" charset="-122"/>
                <a:ea typeface="SimSun" charset="-122"/>
                <a:cs typeface="SimSun" charset="-122"/>
              </a:rPr>
              <a:t> 语句</a:t>
            </a:r>
            <a:endParaRPr kumimoji="1" lang="en-US" altLang="zh-CN" sz="2200" dirty="0">
              <a:latin typeface="SimSun" charset="-122"/>
              <a:ea typeface="SimSun" charset="-122"/>
              <a:cs typeface="SimSun" charset="-122"/>
            </a:endParaRPr>
          </a:p>
          <a:p>
            <a:pPr lvl="1"/>
            <a:r>
              <a:rPr kumimoji="1" lang="zh-CN" altLang="en-US" sz="2200" dirty="0">
                <a:latin typeface="SimSun" charset="-122"/>
                <a:ea typeface="SimSun" charset="-122"/>
                <a:cs typeface="SimSun" charset="-122"/>
              </a:rPr>
              <a:t>插值语法不能作用在 </a:t>
            </a:r>
            <a:r>
              <a:rPr kumimoji="1" lang="en-US" altLang="zh-CN" sz="2200" dirty="0">
                <a:latin typeface="SimSun" charset="-122"/>
                <a:ea typeface="SimSun" charset="-122"/>
                <a:cs typeface="SimSun" charset="-122"/>
              </a:rPr>
              <a:t>HTML</a:t>
            </a:r>
            <a:r>
              <a:rPr kumimoji="1" lang="zh-CN" altLang="en-US" sz="2200" dirty="0">
                <a:latin typeface="SimSun" charset="-122"/>
                <a:ea typeface="SimSun" charset="-122"/>
                <a:cs typeface="SimSun" charset="-122"/>
              </a:rPr>
              <a:t> 元素属性</a:t>
            </a:r>
            <a:endParaRPr kumimoji="1" lang="en-US" altLang="zh-CN" sz="2200" dirty="0">
              <a:latin typeface="SimSun" charset="-122"/>
              <a:ea typeface="SimSun" charset="-122"/>
              <a:cs typeface="SimSun" charset="-122"/>
            </a:endParaRPr>
          </a:p>
          <a:p>
            <a:r>
              <a:rPr kumimoji="1" lang="zh-CN" altLang="en-US" sz="2600" dirty="0" smtClean="0">
                <a:latin typeface="SimSun" charset="-122"/>
                <a:ea typeface="SimSun" charset="-122"/>
                <a:cs typeface="SimSun" charset="-122"/>
              </a:rPr>
              <a:t>双向数据绑定原理</a:t>
            </a:r>
            <a:endParaRPr kumimoji="1" lang="en-US" altLang="zh-CN" sz="2600" dirty="0" smtClean="0">
              <a:latin typeface="SimSun" charset="-122"/>
              <a:ea typeface="SimSun" charset="-122"/>
              <a:cs typeface="SimSun" charset="-122"/>
            </a:endParaRPr>
          </a:p>
          <a:p>
            <a:pPr lvl="1"/>
            <a:r>
              <a:rPr kumimoji="1" lang="en-US" altLang="zh-CN" sz="2200" dirty="0" err="1" smtClean="0">
                <a:latin typeface="SimSun" charset="-122"/>
                <a:ea typeface="SimSun" charset="-122"/>
                <a:cs typeface="SimSun" charset="-122"/>
              </a:rPr>
              <a:t>Object.defineProperty</a:t>
            </a:r>
            <a:r>
              <a:rPr kumimoji="1" lang="zh-CN" altLang="en-US" sz="2200" dirty="0" smtClean="0">
                <a:latin typeface="SimSun" charset="-122"/>
                <a:ea typeface="SimSun" charset="-122"/>
                <a:cs typeface="SimSun" charset="-122"/>
              </a:rPr>
              <a:t> 中的 </a:t>
            </a:r>
            <a:r>
              <a:rPr kumimoji="1" lang="en-US" altLang="zh-CN" sz="2200" dirty="0" smtClean="0">
                <a:latin typeface="SimSun" charset="-122"/>
                <a:ea typeface="SimSun" charset="-122"/>
                <a:cs typeface="SimSun" charset="-122"/>
              </a:rPr>
              <a:t>get</a:t>
            </a:r>
            <a:r>
              <a:rPr kumimoji="1" lang="zh-CN" altLang="en-US" sz="2200" dirty="0" smtClean="0">
                <a:latin typeface="SimSun" charset="-122"/>
                <a:ea typeface="SimSun" charset="-122"/>
                <a:cs typeface="SimSun" charset="-122"/>
              </a:rPr>
              <a:t> 和 </a:t>
            </a:r>
            <a:r>
              <a:rPr kumimoji="1" lang="en-US" altLang="zh-CN" sz="2200" dirty="0" smtClean="0">
                <a:latin typeface="SimSun" charset="-122"/>
                <a:ea typeface="SimSun" charset="-122"/>
                <a:cs typeface="SimSun" charset="-122"/>
              </a:rPr>
              <a:t>set</a:t>
            </a:r>
            <a:r>
              <a:rPr kumimoji="1" lang="zh-CN" altLang="en-US" sz="2200" dirty="0" smtClean="0">
                <a:latin typeface="SimSun" charset="-122"/>
                <a:ea typeface="SimSun" charset="-122"/>
                <a:cs typeface="SimSun" charset="-122"/>
              </a:rPr>
              <a:t> 方法</a:t>
            </a:r>
            <a:endParaRPr kumimoji="1" lang="en-US" altLang="zh-CN" sz="2200" dirty="0" smtClean="0">
              <a:latin typeface="SimSun" charset="-122"/>
              <a:ea typeface="SimSun" charset="-122"/>
              <a:cs typeface="SimSun" charset="-122"/>
            </a:endParaRPr>
          </a:p>
          <a:p>
            <a:pPr lvl="1"/>
            <a:r>
              <a:rPr kumimoji="1" lang="zh-CN" altLang="en-US" sz="2200" dirty="0" smtClean="0">
                <a:latin typeface="SimSun" charset="-122"/>
                <a:ea typeface="SimSun" charset="-122"/>
                <a:cs typeface="SimSun" charset="-122"/>
              </a:rPr>
              <a:t>通过 </a:t>
            </a:r>
            <a:r>
              <a:rPr kumimoji="1" lang="en-US" altLang="zh-CN" sz="2200" dirty="0" smtClean="0">
                <a:latin typeface="SimSun" charset="-122"/>
                <a:ea typeface="SimSun" charset="-122"/>
                <a:cs typeface="SimSun" charset="-122"/>
              </a:rPr>
              <a:t>getter</a:t>
            </a:r>
            <a:r>
              <a:rPr kumimoji="1" lang="zh-CN" altLang="en-US" sz="2200" dirty="0" smtClean="0">
                <a:latin typeface="SimSun" charset="-122"/>
                <a:ea typeface="SimSun" charset="-122"/>
                <a:cs typeface="SimSun" charset="-122"/>
              </a:rPr>
              <a:t> 和</a:t>
            </a:r>
            <a:r>
              <a:rPr kumimoji="1" lang="en-US" altLang="zh-CN" sz="2200" dirty="0" smtClean="0">
                <a:latin typeface="SimSun" charset="-122"/>
                <a:ea typeface="SimSun" charset="-122"/>
                <a:cs typeface="SimSun" charset="-122"/>
              </a:rPr>
              <a:t>setter</a:t>
            </a:r>
            <a:r>
              <a:rPr kumimoji="1" lang="zh-CN" altLang="en-US" sz="2200" dirty="0">
                <a:latin typeface="SimSun" charset="-122"/>
                <a:ea typeface="SimSun" charset="-122"/>
                <a:cs typeface="SimSun" charset="-122"/>
              </a:rPr>
              <a:t> </a:t>
            </a:r>
            <a:r>
              <a:rPr kumimoji="1" lang="zh-CN" altLang="en-US" sz="2200" dirty="0" smtClean="0">
                <a:latin typeface="SimSun" charset="-122"/>
                <a:ea typeface="SimSun" charset="-122"/>
                <a:cs typeface="SimSun" charset="-122"/>
              </a:rPr>
              <a:t>访问器，在指定读取或设置对象属性值的时候执行的操作</a:t>
            </a:r>
            <a:endParaRPr kumimoji="1" lang="en-US" altLang="zh-CN" sz="2200" dirty="0" smtClean="0">
              <a:latin typeface="SimSun" charset="-122"/>
              <a:ea typeface="SimSun" charset="-122"/>
              <a:cs typeface="SimSun" charset="-122"/>
            </a:endParaRPr>
          </a:p>
          <a:p>
            <a:r>
              <a:rPr kumimoji="1" lang="zh-CN" altLang="en-US" sz="2600" dirty="0" smtClean="0">
                <a:latin typeface="SimSun" charset="-122"/>
                <a:ea typeface="SimSun" charset="-122"/>
                <a:cs typeface="SimSun" charset="-122"/>
              </a:rPr>
              <a:t>动态添加数据的注意点</a:t>
            </a:r>
            <a:endParaRPr kumimoji="1" lang="en-US" altLang="zh-CN" sz="2600" dirty="0" smtClean="0">
              <a:latin typeface="SimSun" charset="-122"/>
              <a:ea typeface="SimSun" charset="-122"/>
              <a:cs typeface="SimSun" charset="-122"/>
            </a:endParaRPr>
          </a:p>
          <a:p>
            <a:pPr lvl="1"/>
            <a:r>
              <a:rPr kumimoji="1" lang="zh-CN" altLang="en-US" sz="2200" dirty="0" smtClean="0">
                <a:latin typeface="SimSun" charset="-122"/>
                <a:ea typeface="SimSun" charset="-122"/>
                <a:cs typeface="SimSun" charset="-122"/>
              </a:rPr>
              <a:t>只有 </a:t>
            </a:r>
            <a:r>
              <a:rPr kumimoji="1" lang="en-US" altLang="zh-CN" sz="2200" dirty="0" smtClean="0">
                <a:latin typeface="SimSun" charset="-122"/>
                <a:ea typeface="SimSun" charset="-122"/>
                <a:cs typeface="SimSun" charset="-122"/>
              </a:rPr>
              <a:t>data</a:t>
            </a:r>
            <a:r>
              <a:rPr kumimoji="1" lang="zh-CN" altLang="en-US" sz="2200" dirty="0" smtClean="0">
                <a:latin typeface="SimSun" charset="-122"/>
                <a:ea typeface="SimSun" charset="-122"/>
                <a:cs typeface="SimSun" charset="-122"/>
              </a:rPr>
              <a:t> 中的数据才是响应的，动态添加进来的数据默认为非响应式</a:t>
            </a:r>
            <a:endParaRPr kumimoji="1" lang="en-US" altLang="zh-CN" sz="2200" dirty="0" smtClean="0">
              <a:latin typeface="SimSun" charset="-122"/>
              <a:ea typeface="SimSun" charset="-122"/>
              <a:cs typeface="SimSun" charset="-122"/>
            </a:endParaRPr>
          </a:p>
          <a:p>
            <a:pPr lvl="1"/>
            <a:r>
              <a:rPr kumimoji="1" lang="zh-CN" altLang="en-US" sz="2200" dirty="0" smtClean="0">
                <a:latin typeface="SimSun" charset="-122"/>
                <a:ea typeface="SimSun" charset="-122"/>
                <a:cs typeface="SimSun" charset="-122"/>
              </a:rPr>
              <a:t>通过以下方式实现动态添加数据的响应式</a:t>
            </a:r>
            <a:endParaRPr kumimoji="1" lang="en-US" altLang="zh-CN" sz="2200" dirty="0" smtClean="0">
              <a:latin typeface="SimSun" charset="-122"/>
              <a:ea typeface="SimSun" charset="-122"/>
              <a:cs typeface="SimSun" charset="-122"/>
            </a:endParaRPr>
          </a:p>
          <a:p>
            <a:pPr lvl="2"/>
            <a:r>
              <a:rPr kumimoji="1" lang="en-US" altLang="zh-CN" dirty="0" err="1" smtClean="0">
                <a:latin typeface="SimSun" charset="-122"/>
                <a:ea typeface="SimSun" charset="-122"/>
                <a:cs typeface="SimSun" charset="-122"/>
              </a:rPr>
              <a:t>Vue.set</a:t>
            </a:r>
            <a:r>
              <a:rPr kumimoji="1" lang="en-US" altLang="zh-CN" dirty="0" smtClean="0">
                <a:latin typeface="SimSun" charset="-122"/>
                <a:ea typeface="SimSun" charset="-122"/>
                <a:cs typeface="SimSun" charset="-122"/>
              </a:rPr>
              <a:t>(</a:t>
            </a:r>
            <a:r>
              <a:rPr kumimoji="1" lang="en-US" altLang="zh-CN" dirty="0" err="1" smtClean="0">
                <a:latin typeface="SimSun" charset="-122"/>
                <a:ea typeface="SimSun" charset="-122"/>
                <a:cs typeface="SimSun" charset="-122"/>
              </a:rPr>
              <a:t>Object,key,value</a:t>
            </a:r>
            <a:r>
              <a:rPr kumimoji="1" lang="en-US" altLang="zh-CN" dirty="0" smtClean="0">
                <a:latin typeface="SimSun" charset="-122"/>
                <a:ea typeface="SimSun" charset="-122"/>
                <a:cs typeface="SimSun" charset="-122"/>
              </a:rPr>
              <a:t>)  -- </a:t>
            </a:r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适用于添加单个属性</a:t>
            </a:r>
            <a:endParaRPr kumimoji="1" lang="en-US" altLang="zh-CN" dirty="0" smtClean="0">
              <a:latin typeface="SimSun" charset="-122"/>
              <a:ea typeface="SimSun" charset="-122"/>
              <a:cs typeface="SimSun" charset="-122"/>
            </a:endParaRPr>
          </a:p>
          <a:p>
            <a:pPr lvl="2"/>
            <a:r>
              <a:rPr kumimoji="1" lang="en-US" altLang="zh-CN" dirty="0" err="1" smtClean="0">
                <a:latin typeface="SimSun" charset="-122"/>
                <a:ea typeface="SimSun" charset="-122"/>
                <a:cs typeface="SimSun" charset="-122"/>
              </a:rPr>
              <a:t>Object.assign</a:t>
            </a:r>
            <a:r>
              <a:rPr kumimoji="1" lang="en-US" altLang="zh-CN" dirty="0" smtClean="0">
                <a:latin typeface="SimSun" charset="-122"/>
                <a:ea typeface="SimSun" charset="-122"/>
                <a:cs typeface="SimSun" charset="-122"/>
              </a:rPr>
              <a:t>()  --  </a:t>
            </a:r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适用于添加多个属性</a:t>
            </a:r>
            <a:endParaRPr kumimoji="1" lang="en-US" altLang="zh-CN" dirty="0">
              <a:latin typeface="SimSun" charset="-122"/>
              <a:ea typeface="SimSun" charset="-122"/>
              <a:cs typeface="SimSun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01778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sz="3000" dirty="0" smtClean="0">
                <a:latin typeface="SimSun" charset="-122"/>
                <a:ea typeface="SimSun" charset="-122"/>
                <a:cs typeface="SimSun" charset="-122"/>
              </a:rPr>
              <a:t>异步</a:t>
            </a:r>
            <a:r>
              <a:rPr kumimoji="1" lang="en-US" altLang="zh-CN" sz="3000" dirty="0" smtClean="0">
                <a:latin typeface="SimSun" charset="-122"/>
                <a:ea typeface="SimSun" charset="-122"/>
                <a:cs typeface="SimSun" charset="-122"/>
              </a:rPr>
              <a:t>DOM</a:t>
            </a:r>
            <a:r>
              <a:rPr kumimoji="1" lang="zh-CN" altLang="en-US" sz="3000" dirty="0" smtClean="0">
                <a:latin typeface="SimSun" charset="-122"/>
                <a:ea typeface="SimSun" charset="-122"/>
                <a:cs typeface="SimSun" charset="-122"/>
              </a:rPr>
              <a:t>更新</a:t>
            </a:r>
            <a:endParaRPr kumimoji="1" lang="zh-CN" altLang="en-US" sz="3000" dirty="0">
              <a:latin typeface="SimSun" charset="-122"/>
              <a:ea typeface="SimSun" charset="-122"/>
              <a:cs typeface="SimSun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sz="2000" dirty="0" err="1" smtClean="0">
                <a:latin typeface="SimSun" charset="-122"/>
                <a:ea typeface="SimSun" charset="-122"/>
                <a:cs typeface="SimSun" charset="-122"/>
              </a:rPr>
              <a:t>Vue</a:t>
            </a:r>
            <a:r>
              <a:rPr kumimoji="1" lang="zh-CN" altLang="en-US" sz="2000" dirty="0" smtClean="0">
                <a:latin typeface="SimSun" charset="-122"/>
                <a:ea typeface="SimSun" charset="-122"/>
                <a:cs typeface="SimSun" charset="-122"/>
              </a:rPr>
              <a:t> 异步执行 </a:t>
            </a:r>
            <a:r>
              <a:rPr kumimoji="1" lang="en-US" altLang="zh-CN" sz="2000" dirty="0" smtClean="0">
                <a:latin typeface="SimSun" charset="-122"/>
                <a:ea typeface="SimSun" charset="-122"/>
                <a:cs typeface="SimSun" charset="-122"/>
              </a:rPr>
              <a:t>DOM</a:t>
            </a:r>
            <a:r>
              <a:rPr kumimoji="1" lang="zh-CN" altLang="en-US" sz="2000" dirty="0" smtClean="0">
                <a:latin typeface="SimSun" charset="-122"/>
                <a:ea typeface="SimSun" charset="-122"/>
                <a:cs typeface="SimSun" charset="-122"/>
              </a:rPr>
              <a:t> 更新，监视所有数据改变，一次性更新</a:t>
            </a:r>
            <a:r>
              <a:rPr kumimoji="1" lang="en-US" altLang="zh-CN" sz="2000" dirty="0" smtClean="0">
                <a:latin typeface="SimSun" charset="-122"/>
                <a:ea typeface="SimSun" charset="-122"/>
                <a:cs typeface="SimSun" charset="-122"/>
              </a:rPr>
              <a:t>DOM</a:t>
            </a:r>
          </a:p>
          <a:p>
            <a:r>
              <a:rPr kumimoji="1" lang="zh-CN" altLang="en-US" sz="2000" dirty="0" smtClean="0">
                <a:latin typeface="SimSun" charset="-122"/>
                <a:ea typeface="SimSun" charset="-122"/>
                <a:cs typeface="SimSun" charset="-122"/>
              </a:rPr>
              <a:t>优势：</a:t>
            </a:r>
            <a:endParaRPr kumimoji="1" lang="en-US" altLang="zh-CN" sz="2000" dirty="0" smtClean="0">
              <a:latin typeface="SimSun" charset="-122"/>
              <a:ea typeface="SimSun" charset="-122"/>
              <a:cs typeface="SimSun" charset="-122"/>
            </a:endParaRPr>
          </a:p>
          <a:p>
            <a:pPr lvl="1"/>
            <a:r>
              <a:rPr kumimoji="1" lang="zh-CN" altLang="en-US" sz="1600" dirty="0" smtClean="0">
                <a:latin typeface="SimSun" charset="-122"/>
                <a:ea typeface="SimSun" charset="-122"/>
                <a:cs typeface="SimSun" charset="-122"/>
              </a:rPr>
              <a:t>可以去除重复数据，对于避免不必要的计算和避免重复 </a:t>
            </a:r>
            <a:r>
              <a:rPr kumimoji="1" lang="en-US" altLang="zh-CN" sz="1600" dirty="0" smtClean="0">
                <a:latin typeface="SimSun" charset="-122"/>
                <a:ea typeface="SimSun" charset="-122"/>
                <a:cs typeface="SimSun" charset="-122"/>
              </a:rPr>
              <a:t>DOM</a:t>
            </a:r>
            <a:r>
              <a:rPr kumimoji="1" lang="zh-CN" altLang="en-US" sz="1600" dirty="0" smtClean="0">
                <a:latin typeface="SimSun" charset="-122"/>
                <a:ea typeface="SimSun" charset="-122"/>
                <a:cs typeface="SimSun" charset="-122"/>
              </a:rPr>
              <a:t> 操作</a:t>
            </a:r>
            <a:endParaRPr kumimoji="1" lang="en-US" altLang="zh-CN" sz="1600" dirty="0" smtClean="0">
              <a:latin typeface="SimSun" charset="-122"/>
              <a:ea typeface="SimSun" charset="-122"/>
              <a:cs typeface="SimSun" charset="-122"/>
            </a:endParaRPr>
          </a:p>
          <a:p>
            <a:r>
              <a:rPr kumimoji="1" lang="zh-CN" altLang="en-US" sz="2000" dirty="0" smtClean="0">
                <a:latin typeface="SimSun" charset="-122"/>
                <a:ea typeface="SimSun" charset="-122"/>
                <a:cs typeface="SimSun" charset="-122"/>
              </a:rPr>
              <a:t>如果需要拿到更新后 </a:t>
            </a:r>
            <a:r>
              <a:rPr kumimoji="1" lang="en-US" altLang="zh-CN" sz="2000" dirty="0" err="1" smtClean="0">
                <a:latin typeface="SimSun" charset="-122"/>
                <a:ea typeface="SimSun" charset="-122"/>
                <a:cs typeface="SimSun" charset="-122"/>
              </a:rPr>
              <a:t>dom</a:t>
            </a:r>
            <a:r>
              <a:rPr kumimoji="1" lang="zh-CN" altLang="en-US" sz="2000" dirty="0" smtClean="0">
                <a:latin typeface="SimSun" charset="-122"/>
                <a:ea typeface="SimSun" charset="-122"/>
                <a:cs typeface="SimSun" charset="-122"/>
              </a:rPr>
              <a:t> 中的数据，则需要通过 </a:t>
            </a:r>
            <a:r>
              <a:rPr kumimoji="1" lang="en-US" altLang="zh-CN" sz="2000" dirty="0" err="1" smtClean="0">
                <a:latin typeface="SimSun" charset="-122"/>
                <a:ea typeface="SimSun" charset="-122"/>
                <a:cs typeface="SimSun" charset="-122"/>
              </a:rPr>
              <a:t>Vue.nextTick</a:t>
            </a:r>
            <a:r>
              <a:rPr kumimoji="1" lang="en-US" altLang="zh-CN" sz="2000" dirty="0" smtClean="0">
                <a:latin typeface="SimSun" charset="-122"/>
                <a:ea typeface="SimSun" charset="-122"/>
                <a:cs typeface="SimSun" charset="-122"/>
              </a:rPr>
              <a:t>(</a:t>
            </a:r>
            <a:r>
              <a:rPr kumimoji="1" lang="en-US" altLang="zh-CN" sz="2000" dirty="0" err="1" smtClean="0">
                <a:latin typeface="SimSun" charset="-122"/>
                <a:ea typeface="SimSun" charset="-122"/>
                <a:cs typeface="SimSun" charset="-122"/>
              </a:rPr>
              <a:t>cb</a:t>
            </a:r>
            <a:r>
              <a:rPr kumimoji="1" lang="en-US" altLang="zh-CN" sz="2000" dirty="0" smtClean="0">
                <a:latin typeface="SimSun" charset="-122"/>
                <a:ea typeface="SimSun" charset="-122"/>
                <a:cs typeface="SimSun" charset="-122"/>
              </a:rPr>
              <a:t>)</a:t>
            </a:r>
          </a:p>
          <a:p>
            <a:r>
              <a:rPr kumimoji="1" lang="zh-CN" altLang="en-US" sz="2000" dirty="0" smtClean="0">
                <a:latin typeface="SimSun" charset="-122"/>
                <a:ea typeface="SimSun" charset="-122"/>
                <a:cs typeface="SimSun" charset="-122"/>
              </a:rPr>
              <a:t>实例调用 </a:t>
            </a:r>
            <a:r>
              <a:rPr kumimoji="1" lang="en-US" altLang="zh-CN" sz="2000" dirty="0" err="1" smtClean="0">
                <a:latin typeface="SimSun" charset="-122"/>
                <a:ea typeface="SimSun" charset="-122"/>
                <a:cs typeface="SimSun" charset="-122"/>
              </a:rPr>
              <a:t>vm</a:t>
            </a:r>
            <a:r>
              <a:rPr kumimoji="1" lang="en-US" altLang="zh-CN" sz="2000" dirty="0" smtClean="0">
                <a:latin typeface="SimSun" charset="-122"/>
                <a:ea typeface="SimSun" charset="-122"/>
                <a:cs typeface="SimSun" charset="-122"/>
              </a:rPr>
              <a:t>.$</a:t>
            </a:r>
            <a:r>
              <a:rPr kumimoji="1" lang="en-US" altLang="zh-CN" sz="2000" dirty="0" err="1" smtClean="0">
                <a:latin typeface="SimSun" charset="-122"/>
                <a:ea typeface="SimSun" charset="-122"/>
                <a:cs typeface="SimSun" charset="-122"/>
              </a:rPr>
              <a:t>nextTick</a:t>
            </a:r>
            <a:r>
              <a:rPr kumimoji="1" lang="en-US" altLang="zh-CN" sz="2000" dirty="0" smtClean="0">
                <a:latin typeface="SimSun" charset="-122"/>
                <a:ea typeface="SimSun" charset="-122"/>
                <a:cs typeface="SimSun" charset="-122"/>
              </a:rPr>
              <a:t>(</a:t>
            </a:r>
            <a:r>
              <a:rPr kumimoji="1" lang="en-US" altLang="zh-CN" sz="2000" dirty="0" err="1" smtClean="0">
                <a:latin typeface="SimSun" charset="-122"/>
                <a:ea typeface="SimSun" charset="-122"/>
                <a:cs typeface="SimSun" charset="-122"/>
              </a:rPr>
              <a:t>cb</a:t>
            </a:r>
            <a:r>
              <a:rPr kumimoji="1" lang="en-US" altLang="zh-CN" sz="2000" dirty="0" smtClean="0">
                <a:latin typeface="SimSun" charset="-122"/>
                <a:ea typeface="SimSun" charset="-122"/>
                <a:cs typeface="SimSun" charset="-122"/>
              </a:rPr>
              <a:t>)</a:t>
            </a:r>
            <a:endParaRPr kumimoji="1" lang="zh-CN" altLang="en-US" sz="2000" dirty="0">
              <a:latin typeface="SimSun" charset="-122"/>
              <a:ea typeface="SimSun" charset="-122"/>
              <a:cs typeface="SimSun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27201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sz="3000" dirty="0" smtClean="0">
                <a:latin typeface="SimSun" charset="-122"/>
                <a:ea typeface="SimSun" charset="-122"/>
                <a:cs typeface="SimSun" charset="-122"/>
              </a:rPr>
              <a:t>指令</a:t>
            </a:r>
            <a:endParaRPr kumimoji="1" lang="zh-CN" altLang="en-US" sz="3000" dirty="0">
              <a:latin typeface="SimSun" charset="-122"/>
              <a:ea typeface="SimSun" charset="-122"/>
              <a:cs typeface="SimSun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zh-CN" altLang="en-US" sz="2400" dirty="0" smtClean="0">
                <a:latin typeface="SimSun" charset="-122"/>
                <a:ea typeface="SimSun" charset="-122"/>
                <a:cs typeface="SimSun" charset="-122"/>
              </a:rPr>
              <a:t>指令时带有 </a:t>
            </a:r>
            <a:r>
              <a:rPr kumimoji="1" lang="en-US" altLang="zh-CN" sz="2400" dirty="0" smtClean="0">
                <a:latin typeface="SimSun" charset="-122"/>
                <a:ea typeface="SimSun" charset="-122"/>
                <a:cs typeface="SimSun" charset="-122"/>
              </a:rPr>
              <a:t>v-</a:t>
            </a:r>
            <a:r>
              <a:rPr kumimoji="1" lang="zh-CN" altLang="en-US" sz="2400" dirty="0" smtClean="0">
                <a:latin typeface="SimSun" charset="-122"/>
                <a:ea typeface="SimSun" charset="-122"/>
                <a:cs typeface="SimSun" charset="-122"/>
              </a:rPr>
              <a:t> 前缀的特殊属性</a:t>
            </a:r>
            <a:endParaRPr kumimoji="1" lang="en-US" altLang="zh-CN" sz="2400" dirty="0" smtClean="0">
              <a:latin typeface="SimSun" charset="-122"/>
              <a:ea typeface="SimSun" charset="-122"/>
              <a:cs typeface="SimSun" charset="-122"/>
            </a:endParaRPr>
          </a:p>
          <a:p>
            <a:r>
              <a:rPr kumimoji="1" lang="zh-CN" altLang="en-US" sz="2400" dirty="0" smtClean="0">
                <a:latin typeface="SimSun" charset="-122"/>
                <a:ea typeface="SimSun" charset="-122"/>
                <a:cs typeface="SimSun" charset="-122"/>
              </a:rPr>
              <a:t>作用：当表达式的值改变时，将其产生的连带影响，响应式作用于</a:t>
            </a:r>
            <a:r>
              <a:rPr kumimoji="1" lang="en-US" altLang="zh-CN" sz="2400" dirty="0" smtClean="0">
                <a:latin typeface="SimSun" charset="-122"/>
                <a:ea typeface="SimSun" charset="-122"/>
                <a:cs typeface="SimSun" charset="-122"/>
              </a:rPr>
              <a:t>DOM</a:t>
            </a:r>
          </a:p>
          <a:p>
            <a:r>
              <a:rPr kumimoji="1" lang="zh-CN" altLang="en-US" sz="2400" dirty="0" smtClean="0">
                <a:latin typeface="SimSun" charset="-122"/>
                <a:ea typeface="SimSun" charset="-122"/>
                <a:cs typeface="SimSun" charset="-122"/>
              </a:rPr>
              <a:t>常用指令：</a:t>
            </a:r>
            <a:endParaRPr kumimoji="1" lang="en-US" altLang="zh-CN" sz="2400" dirty="0" smtClean="0">
              <a:latin typeface="SimSun" charset="-122"/>
              <a:ea typeface="SimSun" charset="-122"/>
              <a:cs typeface="SimSun" charset="-122"/>
            </a:endParaRPr>
          </a:p>
          <a:p>
            <a:pPr lvl="1"/>
            <a:r>
              <a:rPr kumimoji="1" lang="en-US" altLang="zh-CN" sz="2000" dirty="0" smtClean="0">
                <a:latin typeface="SimSun" charset="-122"/>
                <a:ea typeface="SimSun" charset="-122"/>
                <a:cs typeface="SimSun" charset="-122"/>
              </a:rPr>
              <a:t>v-text</a:t>
            </a:r>
            <a:r>
              <a:rPr kumimoji="1" lang="zh-CN" altLang="en-US" sz="2000" dirty="0" smtClean="0">
                <a:latin typeface="SimSun" charset="-122"/>
                <a:ea typeface="SimSun" charset="-122"/>
                <a:cs typeface="SimSun" charset="-122"/>
              </a:rPr>
              <a:t>：更新 </a:t>
            </a:r>
            <a:r>
              <a:rPr kumimoji="1" lang="en-US" altLang="zh-CN" sz="2000" dirty="0" err="1" smtClean="0">
                <a:latin typeface="SimSun" charset="-122"/>
                <a:ea typeface="SimSun" charset="-122"/>
                <a:cs typeface="SimSun" charset="-122"/>
              </a:rPr>
              <a:t>dom</a:t>
            </a:r>
            <a:r>
              <a:rPr kumimoji="1" lang="zh-CN" altLang="en-US" sz="2000" dirty="0" smtClean="0">
                <a:latin typeface="SimSun" charset="-122"/>
                <a:ea typeface="SimSun" charset="-122"/>
                <a:cs typeface="SimSun" charset="-122"/>
              </a:rPr>
              <a:t> 对象的</a:t>
            </a:r>
            <a:r>
              <a:rPr kumimoji="1" lang="en-US" altLang="zh-CN" sz="2000" dirty="0" err="1" smtClean="0">
                <a:latin typeface="SimSun" charset="-122"/>
                <a:ea typeface="SimSun" charset="-122"/>
                <a:cs typeface="SimSun" charset="-122"/>
              </a:rPr>
              <a:t>textContent</a:t>
            </a:r>
            <a:endParaRPr kumimoji="1" lang="en-US" altLang="zh-CN" sz="2000" dirty="0" smtClean="0">
              <a:latin typeface="SimSun" charset="-122"/>
              <a:ea typeface="SimSun" charset="-122"/>
              <a:cs typeface="SimSun" charset="-122"/>
            </a:endParaRPr>
          </a:p>
          <a:p>
            <a:pPr lvl="1"/>
            <a:r>
              <a:rPr kumimoji="1" lang="en-US" altLang="zh-CN" sz="2000" dirty="0" smtClean="0">
                <a:latin typeface="SimSun" charset="-122"/>
                <a:ea typeface="SimSun" charset="-122"/>
                <a:cs typeface="SimSun" charset="-122"/>
              </a:rPr>
              <a:t>v-html</a:t>
            </a:r>
            <a:r>
              <a:rPr kumimoji="1" lang="zh-CN" altLang="en-US" sz="2000" dirty="0" smtClean="0">
                <a:latin typeface="SimSun" charset="-122"/>
                <a:ea typeface="SimSun" charset="-122"/>
                <a:cs typeface="SimSun" charset="-122"/>
              </a:rPr>
              <a:t>：更新 </a:t>
            </a:r>
            <a:r>
              <a:rPr kumimoji="1" lang="en-US" altLang="zh-CN" sz="2000" dirty="0" err="1" smtClean="0">
                <a:latin typeface="SimSun" charset="-122"/>
                <a:ea typeface="SimSun" charset="-122"/>
                <a:cs typeface="SimSun" charset="-122"/>
              </a:rPr>
              <a:t>dom</a:t>
            </a:r>
            <a:r>
              <a:rPr kumimoji="1" lang="zh-CN" altLang="en-US" sz="2000" dirty="0">
                <a:latin typeface="SimSun" charset="-122"/>
                <a:ea typeface="SimSun" charset="-122"/>
                <a:cs typeface="SimSun" charset="-122"/>
              </a:rPr>
              <a:t> </a:t>
            </a:r>
            <a:r>
              <a:rPr kumimoji="1" lang="zh-CN" altLang="en-US" sz="2000" dirty="0" smtClean="0">
                <a:latin typeface="SimSun" charset="-122"/>
                <a:ea typeface="SimSun" charset="-122"/>
                <a:cs typeface="SimSun" charset="-122"/>
              </a:rPr>
              <a:t>对象的</a:t>
            </a:r>
            <a:r>
              <a:rPr kumimoji="1" lang="en-US" altLang="zh-CN" sz="2000" dirty="0" err="1" smtClean="0">
                <a:latin typeface="SimSun" charset="-122"/>
                <a:ea typeface="SimSun" charset="-122"/>
                <a:cs typeface="SimSun" charset="-122"/>
              </a:rPr>
              <a:t>innerHTML</a:t>
            </a:r>
            <a:endParaRPr kumimoji="1" lang="en-US" altLang="zh-CN" sz="2000" dirty="0" smtClean="0">
              <a:latin typeface="SimSun" charset="-122"/>
              <a:ea typeface="SimSun" charset="-122"/>
              <a:cs typeface="SimSun" charset="-122"/>
            </a:endParaRPr>
          </a:p>
          <a:p>
            <a:pPr lvl="1"/>
            <a:r>
              <a:rPr kumimoji="1" lang="en-US" altLang="zh-CN" sz="2000" dirty="0" smtClean="0">
                <a:latin typeface="SimSun" charset="-122"/>
                <a:ea typeface="SimSun" charset="-122"/>
                <a:cs typeface="SimSun" charset="-122"/>
              </a:rPr>
              <a:t>v-bind:</a:t>
            </a:r>
            <a:r>
              <a:rPr kumimoji="1" lang="zh-CN" altLang="en-US" sz="2000" dirty="0" smtClean="0">
                <a:latin typeface="SimSun" charset="-122"/>
                <a:ea typeface="SimSun" charset="-122"/>
                <a:cs typeface="SimSun" charset="-122"/>
              </a:rPr>
              <a:t> 当表达式的值改变时，将其产生的连带影响，响应式地作用于 </a:t>
            </a:r>
            <a:r>
              <a:rPr kumimoji="1" lang="en-US" altLang="zh-CN" sz="2000" dirty="0" smtClean="0">
                <a:latin typeface="SimSun" charset="-122"/>
                <a:ea typeface="SimSun" charset="-122"/>
                <a:cs typeface="SimSun" charset="-122"/>
              </a:rPr>
              <a:t>DOM</a:t>
            </a:r>
          </a:p>
          <a:p>
            <a:pPr lvl="1"/>
            <a:r>
              <a:rPr kumimoji="1" lang="en-US" altLang="zh-CN" sz="2000" dirty="0" smtClean="0">
                <a:latin typeface="SimSun" charset="-122"/>
                <a:ea typeface="SimSun" charset="-122"/>
                <a:cs typeface="SimSun" charset="-122"/>
              </a:rPr>
              <a:t>v-on</a:t>
            </a:r>
            <a:r>
              <a:rPr kumimoji="1" lang="zh-CN" altLang="en-US" sz="2000" dirty="0" smtClean="0">
                <a:latin typeface="SimSun" charset="-122"/>
                <a:ea typeface="SimSun" charset="-122"/>
                <a:cs typeface="SimSun" charset="-122"/>
              </a:rPr>
              <a:t>：绑定事件</a:t>
            </a:r>
            <a:endParaRPr kumimoji="1" lang="en-US" altLang="zh-CN" sz="2000" dirty="0" smtClean="0">
              <a:latin typeface="SimSun" charset="-122"/>
              <a:ea typeface="SimSun" charset="-122"/>
              <a:cs typeface="SimSun" charset="-122"/>
            </a:endParaRPr>
          </a:p>
          <a:p>
            <a:pPr lvl="1"/>
            <a:r>
              <a:rPr kumimoji="1" lang="en-US" altLang="zh-CN" sz="2000" dirty="0" smtClean="0">
                <a:latin typeface="SimSun" charset="-122"/>
                <a:ea typeface="SimSun" charset="-122"/>
                <a:cs typeface="SimSun" charset="-122"/>
              </a:rPr>
              <a:t>v-model</a:t>
            </a:r>
            <a:r>
              <a:rPr kumimoji="1" lang="zh-CN" altLang="en-US" sz="2000" dirty="0" smtClean="0">
                <a:latin typeface="SimSun" charset="-122"/>
                <a:ea typeface="SimSun" charset="-122"/>
                <a:cs typeface="SimSun" charset="-122"/>
              </a:rPr>
              <a:t>：在表单元素上创建双向数据绑定，监听用户输入事件以更新数据</a:t>
            </a:r>
            <a:endParaRPr kumimoji="1" lang="en-US" altLang="zh-CN" sz="2000" dirty="0" smtClean="0">
              <a:latin typeface="SimSun" charset="-122"/>
              <a:ea typeface="SimSun" charset="-122"/>
              <a:cs typeface="SimSun" charset="-122"/>
            </a:endParaRPr>
          </a:p>
          <a:p>
            <a:pPr lvl="1"/>
            <a:r>
              <a:rPr kumimoji="1" lang="en-US" altLang="zh-CN" sz="2000" dirty="0" smtClean="0">
                <a:latin typeface="SimSun" charset="-122"/>
                <a:ea typeface="SimSun" charset="-122"/>
                <a:cs typeface="SimSun" charset="-122"/>
              </a:rPr>
              <a:t>v-for</a:t>
            </a:r>
            <a:r>
              <a:rPr kumimoji="1" lang="zh-CN" altLang="en-US" sz="2000" dirty="0" smtClean="0">
                <a:latin typeface="SimSun" charset="-122"/>
                <a:ea typeface="SimSun" charset="-122"/>
                <a:cs typeface="SimSun" charset="-122"/>
              </a:rPr>
              <a:t>：基于源数据多次渲染元素模版</a:t>
            </a:r>
            <a:endParaRPr kumimoji="1" lang="en-US" altLang="zh-CN" sz="2000" dirty="0" smtClean="0">
              <a:latin typeface="SimSun" charset="-122"/>
              <a:ea typeface="SimSun" charset="-122"/>
              <a:cs typeface="SimSun" charset="-122"/>
            </a:endParaRPr>
          </a:p>
          <a:p>
            <a:pPr lvl="1"/>
            <a:r>
              <a:rPr kumimoji="1" lang="en-US" altLang="zh-CN" sz="2000" dirty="0" smtClean="0">
                <a:latin typeface="SimSun" charset="-122"/>
                <a:ea typeface="SimSun" charset="-122"/>
                <a:cs typeface="SimSun" charset="-122"/>
              </a:rPr>
              <a:t>v-if</a:t>
            </a:r>
            <a:r>
              <a:rPr kumimoji="1" lang="zh-CN" altLang="en-US" sz="2000" dirty="0" smtClean="0">
                <a:latin typeface="SimSun" charset="-122"/>
                <a:ea typeface="SimSun" charset="-122"/>
                <a:cs typeface="SimSun" charset="-122"/>
              </a:rPr>
              <a:t> 和 </a:t>
            </a:r>
            <a:r>
              <a:rPr kumimoji="1" lang="en-US" altLang="zh-CN" sz="2000" dirty="0" smtClean="0">
                <a:latin typeface="SimSun" charset="-122"/>
                <a:ea typeface="SimSun" charset="-122"/>
                <a:cs typeface="SimSun" charset="-122"/>
              </a:rPr>
              <a:t>v-show</a:t>
            </a:r>
            <a:r>
              <a:rPr kumimoji="1" lang="zh-CN" altLang="en-US" sz="2000" dirty="0" smtClean="0">
                <a:latin typeface="SimSun" charset="-122"/>
                <a:ea typeface="SimSun" charset="-122"/>
                <a:cs typeface="SimSun" charset="-122"/>
              </a:rPr>
              <a:t>：根据表达式真假值销毁或切换元素</a:t>
            </a:r>
            <a:endParaRPr kumimoji="1" lang="en-US" altLang="zh-CN" sz="2000" dirty="0" smtClean="0">
              <a:latin typeface="SimSun" charset="-122"/>
              <a:ea typeface="SimSun" charset="-122"/>
              <a:cs typeface="SimSun" charset="-122"/>
            </a:endParaRPr>
          </a:p>
          <a:p>
            <a:pPr lvl="1"/>
            <a:r>
              <a:rPr kumimoji="1" lang="en-US" altLang="zh-CN" sz="2000" dirty="0" smtClean="0">
                <a:latin typeface="SimSun" charset="-122"/>
                <a:ea typeface="SimSun" charset="-122"/>
                <a:cs typeface="SimSun" charset="-122"/>
              </a:rPr>
              <a:t>v-pre</a:t>
            </a:r>
            <a:r>
              <a:rPr kumimoji="1" lang="zh-CN" altLang="en-US" sz="2000" dirty="0" smtClean="0">
                <a:latin typeface="SimSun" charset="-122"/>
                <a:ea typeface="SimSun" charset="-122"/>
                <a:cs typeface="SimSun" charset="-122"/>
              </a:rPr>
              <a:t>：跳过编译过程</a:t>
            </a:r>
            <a:endParaRPr kumimoji="1" lang="en-US" altLang="zh-CN" sz="2000" dirty="0" smtClean="0">
              <a:latin typeface="SimSun" charset="-122"/>
              <a:ea typeface="SimSun" charset="-122"/>
              <a:cs typeface="SimSun" charset="-122"/>
            </a:endParaRPr>
          </a:p>
          <a:p>
            <a:pPr lvl="1"/>
            <a:r>
              <a:rPr kumimoji="1" lang="en-US" altLang="zh-CN" sz="2000" dirty="0" smtClean="0">
                <a:latin typeface="SimSun" charset="-122"/>
                <a:ea typeface="SimSun" charset="-122"/>
                <a:cs typeface="SimSun" charset="-122"/>
              </a:rPr>
              <a:t>v-once</a:t>
            </a:r>
            <a:r>
              <a:rPr kumimoji="1" lang="zh-CN" altLang="en-US" sz="2000" dirty="0" smtClean="0">
                <a:latin typeface="SimSun" charset="-122"/>
                <a:ea typeface="SimSun" charset="-122"/>
                <a:cs typeface="SimSun" charset="-122"/>
              </a:rPr>
              <a:t>：值渲染元素和组件一次，后续的重新渲染将跳过</a:t>
            </a:r>
            <a:endParaRPr kumimoji="1" lang="zh-CN" altLang="en-US" sz="2000" dirty="0">
              <a:latin typeface="SimSun" charset="-122"/>
              <a:ea typeface="SimSun" charset="-122"/>
              <a:cs typeface="SimSun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71504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96116"/>
          </a:xfrm>
        </p:spPr>
        <p:txBody>
          <a:bodyPr>
            <a:normAutofit/>
          </a:bodyPr>
          <a:lstStyle/>
          <a:p>
            <a:r>
              <a:rPr kumimoji="1" lang="zh-CN" altLang="en-US" sz="3000" dirty="0" smtClean="0">
                <a:latin typeface="SimSun" charset="-122"/>
                <a:ea typeface="SimSun" charset="-122"/>
                <a:cs typeface="SimSun" charset="-122"/>
              </a:rPr>
              <a:t>搭建环境</a:t>
            </a:r>
            <a:endParaRPr kumimoji="1" lang="zh-CN" altLang="en-US" sz="3000" dirty="0">
              <a:latin typeface="SimSun" charset="-122"/>
              <a:ea typeface="SimSun" charset="-122"/>
              <a:cs typeface="SimSun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kumimoji="1" lang="zh-CN" altLang="en-US" sz="2400" dirty="0" smtClean="0">
                <a:latin typeface="SimSun" charset="-122"/>
                <a:ea typeface="SimSun" charset="-122"/>
                <a:cs typeface="SimSun" charset="-122"/>
              </a:rPr>
              <a:t>工欲善其事，必先利其器，搭建</a:t>
            </a:r>
            <a:r>
              <a:rPr kumimoji="1" lang="en-US" altLang="zh-CN" sz="2400" dirty="0" err="1" smtClean="0">
                <a:latin typeface="SimSun" charset="-122"/>
                <a:ea typeface="SimSun" charset="-122"/>
                <a:cs typeface="SimSun" charset="-122"/>
              </a:rPr>
              <a:t>vue</a:t>
            </a:r>
            <a:r>
              <a:rPr kumimoji="1" lang="zh-CN" altLang="en-US" sz="2400" dirty="0" smtClean="0">
                <a:latin typeface="SimSun" charset="-122"/>
                <a:ea typeface="SimSun" charset="-122"/>
                <a:cs typeface="SimSun" charset="-122"/>
              </a:rPr>
              <a:t>环境需要</a:t>
            </a:r>
            <a:r>
              <a:rPr kumimoji="1" lang="en-US" altLang="zh-CN" sz="2400" dirty="0" smtClean="0">
                <a:latin typeface="SimSun" charset="-122"/>
                <a:ea typeface="SimSun" charset="-122"/>
                <a:cs typeface="SimSun" charset="-122"/>
              </a:rPr>
              <a:t>node</a:t>
            </a:r>
            <a:r>
              <a:rPr kumimoji="1" lang="zh-CN" altLang="en-US" sz="2400" dirty="0" smtClean="0">
                <a:latin typeface="SimSun" charset="-122"/>
                <a:ea typeface="SimSun" charset="-122"/>
                <a:cs typeface="SimSun" charset="-122"/>
              </a:rPr>
              <a:t>和</a:t>
            </a:r>
            <a:r>
              <a:rPr kumimoji="1" lang="en-US" altLang="zh-CN" sz="2400" dirty="0" err="1" smtClean="0">
                <a:latin typeface="SimSun" charset="-122"/>
                <a:ea typeface="SimSun" charset="-122"/>
                <a:cs typeface="SimSun" charset="-122"/>
              </a:rPr>
              <a:t>npm</a:t>
            </a:r>
            <a:r>
              <a:rPr kumimoji="1" lang="zh-CN" altLang="en-US" sz="2400" dirty="0" smtClean="0">
                <a:latin typeface="SimSun" charset="-122"/>
                <a:ea typeface="SimSun" charset="-122"/>
                <a:cs typeface="SimSun" charset="-122"/>
              </a:rPr>
              <a:t>的环境。</a:t>
            </a:r>
            <a:endParaRPr kumimoji="1" lang="en-US" altLang="zh-CN" sz="2400" dirty="0" smtClean="0">
              <a:latin typeface="SimSun" charset="-122"/>
              <a:ea typeface="SimSun" charset="-122"/>
              <a:cs typeface="SimSun" charset="-122"/>
            </a:endParaRPr>
          </a:p>
          <a:p>
            <a:pPr>
              <a:lnSpc>
                <a:spcPct val="100000"/>
              </a:lnSpc>
            </a:pPr>
            <a:r>
              <a:rPr kumimoji="1" lang="en-US" altLang="zh-CN" sz="2400" dirty="0" err="1" smtClean="0">
                <a:latin typeface="SimSun" charset="-122"/>
                <a:ea typeface="SimSun" charset="-122"/>
                <a:cs typeface="SimSun" charset="-122"/>
              </a:rPr>
              <a:t>npm</a:t>
            </a:r>
            <a:r>
              <a:rPr kumimoji="1" lang="en-US" altLang="zh-CN" sz="2400" dirty="0" smtClean="0">
                <a:latin typeface="SimSun" charset="-122"/>
                <a:ea typeface="SimSun" charset="-122"/>
                <a:cs typeface="SimSun" charset="-122"/>
              </a:rPr>
              <a:t>  install   -g.   </a:t>
            </a:r>
            <a:r>
              <a:rPr kumimoji="1" lang="en-US" altLang="zh-CN" sz="2400" dirty="0" err="1" smtClean="0">
                <a:latin typeface="SimSun" charset="-122"/>
                <a:ea typeface="SimSun" charset="-122"/>
                <a:cs typeface="SimSun" charset="-122"/>
              </a:rPr>
              <a:t>vue</a:t>
            </a:r>
            <a:r>
              <a:rPr kumimoji="1" lang="en-US" altLang="zh-CN" sz="2400" dirty="0" smtClean="0">
                <a:latin typeface="SimSun" charset="-122"/>
                <a:ea typeface="SimSun" charset="-122"/>
                <a:cs typeface="SimSun" charset="-122"/>
              </a:rPr>
              <a:t>-cli</a:t>
            </a:r>
          </a:p>
          <a:p>
            <a:pPr>
              <a:lnSpc>
                <a:spcPct val="100000"/>
              </a:lnSpc>
            </a:pPr>
            <a:r>
              <a:rPr kumimoji="1" lang="zh-CN" altLang="en-US" sz="2400" dirty="0" smtClean="0">
                <a:latin typeface="SimSun" charset="-122"/>
                <a:ea typeface="SimSun" charset="-122"/>
                <a:cs typeface="SimSun" charset="-122"/>
              </a:rPr>
              <a:t>准备工作完成后进入项目目录</a:t>
            </a:r>
            <a:endParaRPr kumimoji="1" lang="en-US" altLang="zh-CN" sz="2400" dirty="0" smtClean="0">
              <a:latin typeface="SimSun" charset="-122"/>
              <a:ea typeface="SimSun" charset="-122"/>
              <a:cs typeface="SimSun" charset="-122"/>
            </a:endParaRPr>
          </a:p>
          <a:p>
            <a:pPr>
              <a:lnSpc>
                <a:spcPct val="100000"/>
              </a:lnSpc>
            </a:pPr>
            <a:r>
              <a:rPr kumimoji="1" lang="en-US" altLang="zh-CN" sz="2400" dirty="0" err="1" smtClean="0">
                <a:latin typeface="SimSun" charset="-122"/>
                <a:ea typeface="SimSun" charset="-122"/>
                <a:cs typeface="SimSun" charset="-122"/>
              </a:rPr>
              <a:t>vue</a:t>
            </a:r>
            <a:r>
              <a:rPr kumimoji="1" lang="zh-CN" altLang="en-US" sz="2400" dirty="0">
                <a:latin typeface="SimSun" charset="-122"/>
                <a:ea typeface="SimSun" charset="-122"/>
                <a:cs typeface="SimSun" charset="-122"/>
              </a:rPr>
              <a:t> </a:t>
            </a:r>
            <a:r>
              <a:rPr kumimoji="1" lang="zh-CN" altLang="en-US" sz="2400" dirty="0" smtClean="0">
                <a:latin typeface="SimSun" charset="-122"/>
                <a:ea typeface="SimSun" charset="-122"/>
                <a:cs typeface="SimSun" charset="-122"/>
              </a:rPr>
              <a:t> </a:t>
            </a:r>
            <a:r>
              <a:rPr kumimoji="1" lang="en-US" altLang="zh-CN" sz="2400" dirty="0" err="1" smtClean="0">
                <a:latin typeface="SimSun" charset="-122"/>
                <a:ea typeface="SimSun" charset="-122"/>
                <a:cs typeface="SimSun" charset="-122"/>
              </a:rPr>
              <a:t>init</a:t>
            </a:r>
            <a:r>
              <a:rPr kumimoji="1" lang="zh-CN" altLang="en-US" sz="2400" dirty="0">
                <a:latin typeface="SimSun" charset="-122"/>
                <a:ea typeface="SimSun" charset="-122"/>
                <a:cs typeface="SimSun" charset="-122"/>
              </a:rPr>
              <a:t> </a:t>
            </a:r>
            <a:r>
              <a:rPr kumimoji="1" lang="zh-CN" altLang="en-US" sz="2400" dirty="0" smtClean="0">
                <a:latin typeface="SimSun" charset="-122"/>
                <a:ea typeface="SimSun" charset="-122"/>
                <a:cs typeface="SimSun" charset="-122"/>
              </a:rPr>
              <a:t> </a:t>
            </a:r>
            <a:r>
              <a:rPr kumimoji="1" lang="en-US" altLang="zh-CN" sz="2400" dirty="0" err="1" smtClean="0">
                <a:latin typeface="SimSun" charset="-122"/>
                <a:ea typeface="SimSun" charset="-122"/>
                <a:cs typeface="SimSun" charset="-122"/>
              </a:rPr>
              <a:t>webpack</a:t>
            </a:r>
            <a:r>
              <a:rPr kumimoji="1" lang="zh-CN" altLang="en-US" sz="2400" dirty="0" smtClean="0">
                <a:latin typeface="SimSun" charset="-122"/>
                <a:ea typeface="SimSun" charset="-122"/>
                <a:cs typeface="SimSun" charset="-122"/>
              </a:rPr>
              <a:t>  </a:t>
            </a:r>
            <a:r>
              <a:rPr kumimoji="1" lang="en-US" altLang="zh-CN" sz="2400" dirty="0" smtClean="0">
                <a:latin typeface="SimSun" charset="-122"/>
                <a:ea typeface="SimSun" charset="-122"/>
                <a:cs typeface="SimSun" charset="-122"/>
              </a:rPr>
              <a:t>demo</a:t>
            </a:r>
          </a:p>
          <a:p>
            <a:pPr>
              <a:lnSpc>
                <a:spcPct val="100000"/>
              </a:lnSpc>
            </a:pPr>
            <a:r>
              <a:rPr kumimoji="1" lang="en-US" altLang="zh-CN" sz="2400" dirty="0" err="1" smtClean="0">
                <a:latin typeface="SimSun" charset="-122"/>
                <a:ea typeface="SimSun" charset="-122"/>
                <a:cs typeface="SimSun" charset="-122"/>
              </a:rPr>
              <a:t>webpack</a:t>
            </a:r>
            <a:r>
              <a:rPr kumimoji="1" lang="zh-CN" altLang="en-US" sz="2400" dirty="0" smtClean="0">
                <a:latin typeface="SimSun" charset="-122"/>
                <a:ea typeface="SimSun" charset="-122"/>
                <a:cs typeface="SimSun" charset="-122"/>
              </a:rPr>
              <a:t>参数是指</a:t>
            </a:r>
            <a:r>
              <a:rPr kumimoji="1" lang="en-US" altLang="zh-CN" sz="2400" dirty="0" smtClean="0">
                <a:latin typeface="SimSun" charset="-122"/>
                <a:ea typeface="SimSun" charset="-122"/>
                <a:cs typeface="SimSun" charset="-122"/>
              </a:rPr>
              <a:t>demo</a:t>
            </a:r>
            <a:r>
              <a:rPr kumimoji="1" lang="zh-CN" altLang="en-US" sz="2400" dirty="0" smtClean="0">
                <a:latin typeface="SimSun" charset="-122"/>
                <a:ea typeface="SimSun" charset="-122"/>
                <a:cs typeface="SimSun" charset="-122"/>
              </a:rPr>
              <a:t>这个项目将会在开发和完成阶段帮你自动打包代码。</a:t>
            </a:r>
            <a:endParaRPr kumimoji="1" lang="en-US" altLang="zh-CN" sz="2400" dirty="0" smtClean="0">
              <a:latin typeface="SimSun" charset="-122"/>
              <a:ea typeface="SimSun" charset="-122"/>
              <a:cs typeface="SimSun" charset="-122"/>
            </a:endParaRPr>
          </a:p>
          <a:p>
            <a:pPr>
              <a:lnSpc>
                <a:spcPct val="100000"/>
              </a:lnSpc>
            </a:pPr>
            <a:r>
              <a:rPr kumimoji="1" lang="en-US" altLang="zh-CN" sz="2400" dirty="0" err="1" smtClean="0">
                <a:latin typeface="SimSun" charset="-122"/>
                <a:ea typeface="SimSun" charset="-122"/>
                <a:cs typeface="SimSun" charset="-122"/>
              </a:rPr>
              <a:t>init</a:t>
            </a:r>
            <a:r>
              <a:rPr kumimoji="1" lang="zh-CN" altLang="en-US" sz="2400" dirty="0" smtClean="0">
                <a:latin typeface="SimSun" charset="-122"/>
                <a:ea typeface="SimSun" charset="-122"/>
                <a:cs typeface="SimSun" charset="-122"/>
              </a:rPr>
              <a:t> 过程一直输入 </a:t>
            </a:r>
            <a:r>
              <a:rPr kumimoji="1" lang="en-US" altLang="zh-CN" sz="2400" dirty="0" smtClean="0">
                <a:latin typeface="SimSun" charset="-122"/>
                <a:ea typeface="SimSun" charset="-122"/>
                <a:cs typeface="SimSun" charset="-122"/>
              </a:rPr>
              <a:t>y</a:t>
            </a:r>
            <a:r>
              <a:rPr kumimoji="1" lang="zh-CN" altLang="en-US" sz="2400" dirty="0" smtClean="0">
                <a:latin typeface="SimSun" charset="-122"/>
                <a:ea typeface="SimSun" charset="-122"/>
                <a:cs typeface="SimSun" charset="-122"/>
              </a:rPr>
              <a:t> 确认跳过，完成后按着提示继续敲代码。</a:t>
            </a:r>
            <a:endParaRPr kumimoji="1" lang="en-US" altLang="zh-CN" sz="2400" dirty="0" smtClean="0">
              <a:latin typeface="SimSun" charset="-122"/>
              <a:ea typeface="SimSun" charset="-122"/>
              <a:cs typeface="SimSun" charset="-122"/>
            </a:endParaRPr>
          </a:p>
          <a:p>
            <a:pPr>
              <a:lnSpc>
                <a:spcPct val="100000"/>
              </a:lnSpc>
            </a:pPr>
            <a:endParaRPr kumimoji="1" lang="zh-CN" altLang="en-US" sz="2400" dirty="0">
              <a:latin typeface="SimSun" charset="-122"/>
              <a:ea typeface="SimSun" charset="-122"/>
              <a:cs typeface="SimSun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14100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 flipV="1">
            <a:off x="838200" y="147918"/>
            <a:ext cx="10515600" cy="217207"/>
          </a:xfrm>
        </p:spPr>
        <p:txBody>
          <a:bodyPr>
            <a:normAutofit fontScale="90000"/>
          </a:bodyPr>
          <a:lstStyle/>
          <a:p>
            <a:r>
              <a:rPr kumimoji="1" lang="zh-CN" altLang="en-US" smtClean="0"/>
              <a:t> 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255494"/>
            <a:ext cx="11353800" cy="5921469"/>
          </a:xfrm>
        </p:spPr>
        <p:txBody>
          <a:bodyPr>
            <a:normAutofit fontScale="77500" lnSpcReduction="20000"/>
          </a:bodyPr>
          <a:lstStyle/>
          <a:p>
            <a:r>
              <a:rPr kumimoji="1" lang="zh-CN" altLang="en-US" sz="2400" dirty="0" smtClean="0">
                <a:latin typeface="SimSun" charset="-122"/>
                <a:ea typeface="SimSun" charset="-122"/>
                <a:cs typeface="SimSun" charset="-122"/>
              </a:rPr>
              <a:t>事件修饰符：</a:t>
            </a:r>
            <a:endParaRPr kumimoji="1" lang="en-US" altLang="zh-CN" sz="2400" dirty="0" smtClean="0">
              <a:latin typeface="SimSun" charset="-122"/>
              <a:ea typeface="SimSun" charset="-122"/>
              <a:cs typeface="SimSun" charset="-122"/>
            </a:endParaRPr>
          </a:p>
          <a:p>
            <a:pPr lvl="1"/>
            <a:r>
              <a:rPr kumimoji="1" lang="en-US" altLang="zh-CN" sz="2000" dirty="0" smtClean="0">
                <a:latin typeface="SimSun" charset="-122"/>
                <a:ea typeface="SimSun" charset="-122"/>
                <a:cs typeface="SimSun" charset="-122"/>
              </a:rPr>
              <a:t>.stop: </a:t>
            </a:r>
            <a:r>
              <a:rPr kumimoji="1" lang="zh-CN" altLang="en-US" sz="2000" dirty="0" smtClean="0">
                <a:latin typeface="SimSun" charset="-122"/>
                <a:ea typeface="SimSun" charset="-122"/>
                <a:cs typeface="SimSun" charset="-122"/>
              </a:rPr>
              <a:t>阻止冒泡</a:t>
            </a:r>
            <a:endParaRPr kumimoji="1" lang="en-US" altLang="zh-CN" sz="2000" dirty="0" smtClean="0">
              <a:latin typeface="SimSun" charset="-122"/>
              <a:ea typeface="SimSun" charset="-122"/>
              <a:cs typeface="SimSun" charset="-122"/>
            </a:endParaRPr>
          </a:p>
          <a:p>
            <a:pPr lvl="1"/>
            <a:r>
              <a:rPr kumimoji="1" lang="en-US" altLang="zh-CN" sz="2000" dirty="0" smtClean="0">
                <a:latin typeface="SimSun" charset="-122"/>
                <a:ea typeface="SimSun" charset="-122"/>
                <a:cs typeface="SimSun" charset="-122"/>
              </a:rPr>
              <a:t>.prevent:</a:t>
            </a:r>
            <a:r>
              <a:rPr kumimoji="1" lang="zh-CN" altLang="en-US" sz="2000" dirty="0" smtClean="0">
                <a:latin typeface="SimSun" charset="-122"/>
                <a:ea typeface="SimSun" charset="-122"/>
                <a:cs typeface="SimSun" charset="-122"/>
              </a:rPr>
              <a:t> 阻止默认行为</a:t>
            </a:r>
            <a:endParaRPr kumimoji="1" lang="en-US" altLang="zh-CN" sz="2000" dirty="0" smtClean="0">
              <a:latin typeface="SimSun" charset="-122"/>
              <a:ea typeface="SimSun" charset="-122"/>
              <a:cs typeface="SimSun" charset="-122"/>
            </a:endParaRPr>
          </a:p>
          <a:p>
            <a:pPr lvl="1"/>
            <a:r>
              <a:rPr kumimoji="1" lang="en-US" altLang="zh-CN" sz="2000" dirty="0" smtClean="0">
                <a:latin typeface="SimSun" charset="-122"/>
                <a:ea typeface="SimSun" charset="-122"/>
                <a:cs typeface="SimSun" charset="-122"/>
              </a:rPr>
              <a:t>.self: </a:t>
            </a:r>
            <a:r>
              <a:rPr kumimoji="1" lang="zh-CN" altLang="en-US" sz="2000" dirty="0" smtClean="0">
                <a:latin typeface="SimSun" charset="-122"/>
                <a:ea typeface="SimSun" charset="-122"/>
                <a:cs typeface="SimSun" charset="-122"/>
              </a:rPr>
              <a:t>只当事件在该元素本身触发（不是子元素）</a:t>
            </a:r>
            <a:endParaRPr kumimoji="1" lang="en-US" altLang="zh-CN" sz="2000" dirty="0" smtClean="0">
              <a:latin typeface="SimSun" charset="-122"/>
              <a:ea typeface="SimSun" charset="-122"/>
              <a:cs typeface="SimSun" charset="-122"/>
            </a:endParaRPr>
          </a:p>
          <a:p>
            <a:pPr lvl="1"/>
            <a:r>
              <a:rPr kumimoji="1" lang="en-US" altLang="zh-CN" sz="2000" dirty="0" smtClean="0">
                <a:latin typeface="SimSun" charset="-122"/>
                <a:ea typeface="SimSun" charset="-122"/>
                <a:cs typeface="SimSun" charset="-122"/>
              </a:rPr>
              <a:t>.once: </a:t>
            </a:r>
            <a:r>
              <a:rPr kumimoji="1" lang="zh-CN" altLang="en-US" sz="2000" dirty="0" smtClean="0">
                <a:latin typeface="SimSun" charset="-122"/>
                <a:ea typeface="SimSun" charset="-122"/>
                <a:cs typeface="SimSun" charset="-122"/>
              </a:rPr>
              <a:t>事件只出发一次</a:t>
            </a:r>
            <a:endParaRPr kumimoji="1" lang="en-US" altLang="zh-CN" sz="2000" dirty="0" smtClean="0">
              <a:latin typeface="SimSun" charset="-122"/>
              <a:ea typeface="SimSun" charset="-122"/>
              <a:cs typeface="SimSun" charset="-122"/>
            </a:endParaRPr>
          </a:p>
          <a:p>
            <a:r>
              <a:rPr kumimoji="1" lang="en-US" altLang="zh-CN" dirty="0" smtClean="0">
                <a:latin typeface="SimSun" charset="-122"/>
                <a:ea typeface="SimSun" charset="-122"/>
                <a:cs typeface="SimSun" charset="-122"/>
              </a:rPr>
              <a:t>key</a:t>
            </a:r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属性：</a:t>
            </a:r>
            <a:endParaRPr kumimoji="1" lang="en-US" altLang="zh-CN" dirty="0" smtClean="0">
              <a:latin typeface="SimSun" charset="-122"/>
              <a:ea typeface="SimSun" charset="-122"/>
              <a:cs typeface="SimSun" charset="-122"/>
            </a:endParaRPr>
          </a:p>
          <a:p>
            <a:pPr lvl="1"/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使用 </a:t>
            </a:r>
            <a:r>
              <a:rPr kumimoji="1" lang="en-US" altLang="zh-CN" dirty="0" smtClean="0">
                <a:latin typeface="SimSun" charset="-122"/>
                <a:ea typeface="SimSun" charset="-122"/>
                <a:cs typeface="SimSun" charset="-122"/>
              </a:rPr>
              <a:t>v-for</a:t>
            </a:r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 的时候提供 </a:t>
            </a:r>
            <a:r>
              <a:rPr kumimoji="1" lang="en-US" altLang="zh-CN" dirty="0" smtClean="0">
                <a:latin typeface="SimSun" charset="-122"/>
                <a:ea typeface="SimSun" charset="-122"/>
                <a:cs typeface="SimSun" charset="-122"/>
              </a:rPr>
              <a:t>key</a:t>
            </a:r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 属性，以获得性能提升</a:t>
            </a:r>
            <a:endParaRPr kumimoji="1" lang="en-US" altLang="zh-CN" dirty="0" smtClean="0">
              <a:latin typeface="SimSun" charset="-122"/>
              <a:ea typeface="SimSun" charset="-122"/>
              <a:cs typeface="SimSun" charset="-122"/>
            </a:endParaRPr>
          </a:p>
          <a:p>
            <a:pPr lvl="1"/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说明：</a:t>
            </a:r>
            <a:endParaRPr kumimoji="1" lang="en-US" altLang="zh-CN" dirty="0" smtClean="0">
              <a:latin typeface="SimSun" charset="-122"/>
              <a:ea typeface="SimSun" charset="-122"/>
              <a:cs typeface="SimSun" charset="-122"/>
            </a:endParaRPr>
          </a:p>
          <a:p>
            <a:pPr lvl="2"/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使用 </a:t>
            </a:r>
            <a:r>
              <a:rPr kumimoji="1" lang="en-US" altLang="zh-CN" dirty="0" smtClean="0">
                <a:latin typeface="SimSun" charset="-122"/>
                <a:ea typeface="SimSun" charset="-122"/>
                <a:cs typeface="SimSun" charset="-122"/>
              </a:rPr>
              <a:t>key</a:t>
            </a:r>
            <a:r>
              <a:rPr kumimoji="1" lang="zh-CN" altLang="en-US" dirty="0">
                <a:latin typeface="SimSun" charset="-122"/>
                <a:ea typeface="SimSun" charset="-122"/>
                <a:cs typeface="SimSun" charset="-122"/>
              </a:rPr>
              <a:t>，</a:t>
            </a:r>
            <a:r>
              <a:rPr kumimoji="1" lang="en-US" altLang="zh-CN" dirty="0" err="1" smtClean="0">
                <a:latin typeface="SimSun" charset="-122"/>
                <a:ea typeface="SimSun" charset="-122"/>
                <a:cs typeface="SimSun" charset="-122"/>
              </a:rPr>
              <a:t>vue</a:t>
            </a:r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 会基于 </a:t>
            </a:r>
            <a:r>
              <a:rPr kumimoji="1" lang="en-US" altLang="zh-CN" dirty="0" smtClean="0">
                <a:latin typeface="SimSun" charset="-122"/>
                <a:ea typeface="SimSun" charset="-122"/>
                <a:cs typeface="SimSun" charset="-122"/>
              </a:rPr>
              <a:t>key</a:t>
            </a:r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 的变化重新排列元素顺序，并且会移除 </a:t>
            </a:r>
            <a:r>
              <a:rPr kumimoji="1" lang="en-US" altLang="zh-CN" dirty="0" smtClean="0">
                <a:latin typeface="SimSun" charset="-122"/>
                <a:ea typeface="SimSun" charset="-122"/>
                <a:cs typeface="SimSun" charset="-122"/>
              </a:rPr>
              <a:t>key</a:t>
            </a:r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 不存在的元素</a:t>
            </a:r>
            <a:endParaRPr kumimoji="1" lang="en-US" altLang="zh-CN" dirty="0" smtClean="0">
              <a:latin typeface="SimSun" charset="-122"/>
              <a:ea typeface="SimSun" charset="-122"/>
              <a:cs typeface="SimSun" charset="-122"/>
            </a:endParaRPr>
          </a:p>
          <a:p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样式处理 </a:t>
            </a:r>
            <a:r>
              <a:rPr kumimoji="1" lang="mr-IN" altLang="zh-CN" dirty="0" smtClean="0">
                <a:latin typeface="SimSun" charset="-122"/>
                <a:ea typeface="SimSun" charset="-122"/>
                <a:cs typeface="SimSun" charset="-122"/>
              </a:rPr>
              <a:t>–</a:t>
            </a:r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 </a:t>
            </a:r>
            <a:r>
              <a:rPr kumimoji="1" lang="en-US" altLang="zh-CN" dirty="0" smtClean="0">
                <a:latin typeface="SimSun" charset="-122"/>
                <a:ea typeface="SimSun" charset="-122"/>
                <a:cs typeface="SimSun" charset="-122"/>
              </a:rPr>
              <a:t>class</a:t>
            </a:r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 和 </a:t>
            </a:r>
            <a:r>
              <a:rPr kumimoji="1" lang="en-US" altLang="zh-CN" dirty="0" smtClean="0">
                <a:latin typeface="SimSun" charset="-122"/>
                <a:ea typeface="SimSun" charset="-122"/>
                <a:cs typeface="SimSun" charset="-122"/>
              </a:rPr>
              <a:t>style</a:t>
            </a:r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：</a:t>
            </a:r>
            <a:endParaRPr kumimoji="1" lang="en-US" altLang="zh-CN" dirty="0" smtClean="0">
              <a:latin typeface="SimSun" charset="-122"/>
              <a:ea typeface="SimSun" charset="-122"/>
              <a:cs typeface="SimSun" charset="-122"/>
            </a:endParaRPr>
          </a:p>
          <a:p>
            <a:pPr lvl="1"/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使用 </a:t>
            </a:r>
            <a:r>
              <a:rPr kumimoji="1" lang="en-US" altLang="zh-CN" dirty="0" smtClean="0">
                <a:latin typeface="SimSun" charset="-122"/>
                <a:ea typeface="SimSun" charset="-122"/>
                <a:cs typeface="SimSun" charset="-122"/>
              </a:rPr>
              <a:t>v-bind </a:t>
            </a:r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绑定</a:t>
            </a:r>
            <a:endParaRPr kumimoji="1" lang="en-US" altLang="zh-CN" dirty="0" smtClean="0">
              <a:latin typeface="SimSun" charset="-122"/>
              <a:ea typeface="SimSun" charset="-122"/>
              <a:cs typeface="SimSun" charset="-122"/>
            </a:endParaRPr>
          </a:p>
          <a:p>
            <a:pPr lvl="1"/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绑定的表达式类型可以是字符串、数组、对象</a:t>
            </a:r>
            <a:endParaRPr kumimoji="1" lang="en-US" altLang="zh-CN" dirty="0" smtClean="0">
              <a:latin typeface="SimSun" charset="-122"/>
              <a:ea typeface="SimSun" charset="-122"/>
              <a:cs typeface="SimSun" charset="-122"/>
            </a:endParaRPr>
          </a:p>
          <a:p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过滤器 </a:t>
            </a:r>
            <a:r>
              <a:rPr kumimoji="1" lang="en-US" altLang="zh-CN" dirty="0" smtClean="0">
                <a:latin typeface="SimSun" charset="-122"/>
                <a:ea typeface="SimSun" charset="-122"/>
                <a:cs typeface="SimSun" charset="-122"/>
              </a:rPr>
              <a:t>filter</a:t>
            </a:r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：</a:t>
            </a:r>
            <a:endParaRPr kumimoji="1" lang="en-US" altLang="zh-CN" dirty="0" smtClean="0">
              <a:latin typeface="SimSun" charset="-122"/>
              <a:ea typeface="SimSun" charset="-122"/>
              <a:cs typeface="SimSun" charset="-122"/>
            </a:endParaRPr>
          </a:p>
          <a:p>
            <a:pPr lvl="1"/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文本数据格式化</a:t>
            </a:r>
            <a:endParaRPr kumimoji="1" lang="en-US" altLang="zh-CN" dirty="0" smtClean="0">
              <a:latin typeface="SimSun" charset="-122"/>
              <a:ea typeface="SimSun" charset="-122"/>
              <a:cs typeface="SimSun" charset="-122"/>
            </a:endParaRPr>
          </a:p>
          <a:p>
            <a:pPr lvl="1"/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全局过滤器：</a:t>
            </a:r>
            <a:endParaRPr kumimoji="1" lang="en-US" altLang="zh-CN" dirty="0" smtClean="0">
              <a:latin typeface="SimSun" charset="-122"/>
              <a:ea typeface="SimSun" charset="-122"/>
              <a:cs typeface="SimSun" charset="-122"/>
            </a:endParaRPr>
          </a:p>
          <a:p>
            <a:pPr lvl="2"/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可以在任何一个 </a:t>
            </a:r>
            <a:r>
              <a:rPr kumimoji="1" lang="en-US" altLang="zh-CN" dirty="0" err="1" smtClean="0">
                <a:latin typeface="SimSun" charset="-122"/>
                <a:ea typeface="SimSun" charset="-122"/>
                <a:cs typeface="SimSun" charset="-122"/>
              </a:rPr>
              <a:t>vue</a:t>
            </a:r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 实例中使用</a:t>
            </a:r>
            <a:endParaRPr kumimoji="1" lang="en-US" altLang="zh-CN" dirty="0" smtClean="0">
              <a:latin typeface="SimSun" charset="-122"/>
              <a:ea typeface="SimSun" charset="-122"/>
              <a:cs typeface="SimSun" charset="-122"/>
            </a:endParaRPr>
          </a:p>
          <a:p>
            <a:pPr lvl="2"/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注意：使用的时候需要先创建全局过滤器，再创建 </a:t>
            </a:r>
            <a:r>
              <a:rPr kumimoji="1" lang="en-US" altLang="zh-CN" dirty="0" err="1" smtClean="0">
                <a:latin typeface="SimSun" charset="-122"/>
                <a:ea typeface="SimSun" charset="-122"/>
                <a:cs typeface="SimSun" charset="-122"/>
              </a:rPr>
              <a:t>vue</a:t>
            </a:r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 实例</a:t>
            </a:r>
            <a:endParaRPr kumimoji="1" lang="en-US" altLang="zh-CN" dirty="0" smtClean="0">
              <a:latin typeface="SimSun" charset="-122"/>
              <a:ea typeface="SimSun" charset="-122"/>
              <a:cs typeface="SimSun" charset="-122"/>
            </a:endParaRPr>
          </a:p>
          <a:p>
            <a:pPr lvl="1"/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局部过滤器：</a:t>
            </a:r>
            <a:endParaRPr kumimoji="1" lang="en-US" altLang="zh-CN" dirty="0" smtClean="0">
              <a:latin typeface="SimSun" charset="-122"/>
              <a:ea typeface="SimSun" charset="-122"/>
              <a:cs typeface="SimSun" charset="-122"/>
            </a:endParaRPr>
          </a:p>
          <a:p>
            <a:pPr lvl="2"/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在某一个 </a:t>
            </a:r>
            <a:r>
              <a:rPr kumimoji="1" lang="en-US" altLang="zh-CN" dirty="0" err="1" smtClean="0">
                <a:latin typeface="SimSun" charset="-122"/>
                <a:ea typeface="SimSun" charset="-122"/>
                <a:cs typeface="SimSun" charset="-122"/>
              </a:rPr>
              <a:t>vue</a:t>
            </a:r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 实例的内部创建的，只在当前实例中起作用</a:t>
            </a:r>
            <a:endParaRPr kumimoji="1" lang="en-US" altLang="zh-CN" dirty="0" smtClean="0">
              <a:latin typeface="SimSun" charset="-122"/>
              <a:ea typeface="SimSun" charset="-122"/>
              <a:cs typeface="SimSun" charset="-122"/>
            </a:endParaRPr>
          </a:p>
          <a:p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按键值修饰符：</a:t>
            </a:r>
            <a:endParaRPr kumimoji="1" lang="en-US" altLang="zh-CN" dirty="0" smtClean="0">
              <a:latin typeface="SimSun" charset="-122"/>
              <a:ea typeface="SimSun" charset="-122"/>
              <a:cs typeface="SimSun" charset="-122"/>
            </a:endParaRPr>
          </a:p>
          <a:p>
            <a:pPr lvl="1"/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监听键盘事件，</a:t>
            </a:r>
            <a:r>
              <a:rPr kumimoji="1" lang="en-US" altLang="zh-CN" dirty="0" smtClean="0">
                <a:latin typeface="SimSun" charset="-122"/>
                <a:ea typeface="SimSun" charset="-122"/>
                <a:cs typeface="SimSun" charset="-122"/>
              </a:rPr>
              <a:t>v-on</a:t>
            </a:r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 在监听键盘事件时添加关键修饰符 </a:t>
            </a:r>
            <a:endParaRPr kumimoji="1" lang="en-US" altLang="zh-CN" dirty="0" smtClean="0">
              <a:latin typeface="SimSun" charset="-122"/>
              <a:ea typeface="SimSun" charset="-122"/>
              <a:cs typeface="SimSun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88052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50981"/>
          </a:xfrm>
        </p:spPr>
        <p:txBody>
          <a:bodyPr>
            <a:normAutofit/>
          </a:bodyPr>
          <a:lstStyle/>
          <a:p>
            <a:r>
              <a:rPr kumimoji="1" lang="zh-CN" altLang="en-US" sz="3000" dirty="0" smtClean="0">
                <a:latin typeface="SimSun" charset="-122"/>
                <a:ea typeface="SimSun" charset="-122"/>
                <a:cs typeface="SimSun" charset="-122"/>
              </a:rPr>
              <a:t>监视数据变化 </a:t>
            </a:r>
            <a:r>
              <a:rPr kumimoji="1" lang="en-US" altLang="zh-CN" sz="3000" dirty="0" smtClean="0">
                <a:latin typeface="SimSun" charset="-122"/>
                <a:ea typeface="SimSun" charset="-122"/>
                <a:cs typeface="SimSun" charset="-122"/>
              </a:rPr>
              <a:t>--</a:t>
            </a:r>
            <a:r>
              <a:rPr kumimoji="1" lang="zh-CN" altLang="en-US" sz="3000" dirty="0" smtClean="0">
                <a:latin typeface="SimSun" charset="-122"/>
                <a:ea typeface="SimSun" charset="-122"/>
                <a:cs typeface="SimSun" charset="-122"/>
              </a:rPr>
              <a:t> </a:t>
            </a:r>
            <a:r>
              <a:rPr kumimoji="1" lang="en-US" altLang="zh-CN" sz="3000" dirty="0" smtClean="0">
                <a:latin typeface="SimSun" charset="-122"/>
                <a:ea typeface="SimSun" charset="-122"/>
                <a:cs typeface="SimSun" charset="-122"/>
              </a:rPr>
              <a:t>watch</a:t>
            </a:r>
            <a:endParaRPr kumimoji="1" lang="zh-CN" altLang="en-US" sz="3000" dirty="0">
              <a:latin typeface="SimSun" charset="-122"/>
              <a:ea typeface="SimSun" charset="-122"/>
              <a:cs typeface="SimSun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116106"/>
            <a:ext cx="10515600" cy="5060857"/>
          </a:xfrm>
        </p:spPr>
        <p:txBody>
          <a:bodyPr>
            <a:normAutofit/>
          </a:bodyPr>
          <a:lstStyle/>
          <a:p>
            <a:r>
              <a:rPr kumimoji="1" lang="en-US" altLang="zh-CN" sz="2400" dirty="0" smtClean="0">
                <a:latin typeface="SimSun" charset="-122"/>
                <a:ea typeface="SimSun" charset="-122"/>
                <a:cs typeface="SimSun" charset="-122"/>
              </a:rPr>
              <a:t>watch</a:t>
            </a:r>
            <a:r>
              <a:rPr kumimoji="1" lang="zh-CN" altLang="en-US" sz="2400" dirty="0" smtClean="0">
                <a:latin typeface="SimSun" charset="-122"/>
                <a:ea typeface="SimSun" charset="-122"/>
                <a:cs typeface="SimSun" charset="-122"/>
              </a:rPr>
              <a:t>是一个对象，键是需要观察的表达式，值是对应回调函数</a:t>
            </a:r>
            <a:endParaRPr kumimoji="1" lang="en-US" altLang="zh-CN" sz="2400" dirty="0" smtClean="0">
              <a:latin typeface="SimSun" charset="-122"/>
              <a:ea typeface="SimSun" charset="-122"/>
              <a:cs typeface="SimSun" charset="-122"/>
            </a:endParaRPr>
          </a:p>
          <a:p>
            <a:r>
              <a:rPr kumimoji="1" lang="zh-CN" altLang="en-US" sz="2400" dirty="0" smtClean="0">
                <a:latin typeface="SimSun" charset="-122"/>
                <a:ea typeface="SimSun" charset="-122"/>
                <a:cs typeface="SimSun" charset="-122"/>
              </a:rPr>
              <a:t>当表达式的值发生改变后，会调用对应的回调函数完成响应的监视操作</a:t>
            </a:r>
            <a:endParaRPr kumimoji="1" lang="en-US" altLang="zh-CN" sz="2400" dirty="0" smtClean="0">
              <a:latin typeface="SimSun" charset="-122"/>
              <a:ea typeface="SimSun" charset="-122"/>
              <a:cs typeface="SimSun" charset="-122"/>
            </a:endParaRPr>
          </a:p>
          <a:p>
            <a:r>
              <a:rPr kumimoji="1" lang="zh-CN" altLang="en-US" sz="2400" dirty="0" smtClean="0">
                <a:latin typeface="SimSun" charset="-122"/>
                <a:ea typeface="SimSun" charset="-122"/>
                <a:cs typeface="SimSun" charset="-122"/>
              </a:rPr>
              <a:t>用法：</a:t>
            </a:r>
            <a:endParaRPr kumimoji="1" lang="en-US" altLang="zh-CN" sz="2400" dirty="0" smtClean="0">
              <a:latin typeface="SimSun" charset="-122"/>
              <a:ea typeface="SimSun" charset="-122"/>
              <a:cs typeface="SimSun" charset="-122"/>
            </a:endParaRPr>
          </a:p>
          <a:p>
            <a:pPr lvl="1"/>
            <a:r>
              <a:rPr kumimoji="1" lang="zh-CN" altLang="en-US" sz="2000" dirty="0" smtClean="0">
                <a:latin typeface="SimSun" charset="-122"/>
                <a:ea typeface="SimSun" charset="-122"/>
                <a:cs typeface="SimSun" charset="-122"/>
              </a:rPr>
              <a:t>观察 </a:t>
            </a:r>
            <a:r>
              <a:rPr kumimoji="1" lang="en-US" altLang="zh-CN" sz="2000" dirty="0" err="1" smtClean="0">
                <a:latin typeface="SimSun" charset="-122"/>
                <a:ea typeface="SimSun" charset="-122"/>
                <a:cs typeface="SimSun" charset="-122"/>
              </a:rPr>
              <a:t>vue</a:t>
            </a:r>
            <a:r>
              <a:rPr kumimoji="1" lang="zh-CN" altLang="en-US" sz="2000" dirty="0" smtClean="0">
                <a:latin typeface="SimSun" charset="-122"/>
                <a:ea typeface="SimSun" charset="-122"/>
                <a:cs typeface="SimSun" charset="-122"/>
              </a:rPr>
              <a:t> 实例变化的一个表达式或计算属性函数。</a:t>
            </a:r>
            <a:endParaRPr kumimoji="1" lang="en-US" altLang="zh-CN" sz="2000" dirty="0" smtClean="0">
              <a:latin typeface="SimSun" charset="-122"/>
              <a:ea typeface="SimSun" charset="-122"/>
              <a:cs typeface="SimSun" charset="-122"/>
            </a:endParaRPr>
          </a:p>
          <a:p>
            <a:pPr lvl="1"/>
            <a:r>
              <a:rPr kumimoji="1" lang="zh-CN" altLang="en-US" sz="2000" dirty="0" smtClean="0">
                <a:latin typeface="SimSun" charset="-122"/>
                <a:ea typeface="SimSun" charset="-122"/>
                <a:cs typeface="SimSun" charset="-122"/>
              </a:rPr>
              <a:t>回调函数的参数为新值和旧值。</a:t>
            </a:r>
            <a:endParaRPr kumimoji="1" lang="en-US" altLang="zh-CN" sz="2000" dirty="0" smtClean="0">
              <a:latin typeface="SimSun" charset="-122"/>
              <a:ea typeface="SimSun" charset="-122"/>
              <a:cs typeface="SimSun" charset="-122"/>
            </a:endParaRPr>
          </a:p>
          <a:p>
            <a:pPr lvl="1"/>
            <a:r>
              <a:rPr kumimoji="1" lang="zh-CN" altLang="en-US" sz="2000" dirty="0" smtClean="0">
                <a:latin typeface="SimSun" charset="-122"/>
                <a:ea typeface="SimSun" charset="-122"/>
                <a:cs typeface="SimSun" charset="-122"/>
              </a:rPr>
              <a:t>表达式只接受简单的键路径</a:t>
            </a:r>
            <a:endParaRPr kumimoji="1" lang="en-US" altLang="zh-CN" sz="2000" dirty="0" smtClean="0">
              <a:latin typeface="SimSun" charset="-122"/>
              <a:ea typeface="SimSun" charset="-122"/>
              <a:cs typeface="SimSun" charset="-122"/>
            </a:endParaRPr>
          </a:p>
          <a:p>
            <a:pPr lvl="1"/>
            <a:r>
              <a:rPr kumimoji="1" lang="zh-CN" altLang="en-US" sz="2000" dirty="0" smtClean="0">
                <a:latin typeface="SimSun" charset="-122"/>
                <a:ea typeface="SimSun" charset="-122"/>
                <a:cs typeface="SimSun" charset="-122"/>
              </a:rPr>
              <a:t>对于更复杂的表达式用一个函数取代</a:t>
            </a:r>
            <a:endParaRPr kumimoji="1" lang="en-US" altLang="zh-CN" sz="2000" dirty="0" smtClean="0">
              <a:latin typeface="SimSun" charset="-122"/>
              <a:ea typeface="SimSun" charset="-122"/>
              <a:cs typeface="SimSun" charset="-122"/>
            </a:endParaRPr>
          </a:p>
          <a:p>
            <a:pPr lvl="1"/>
            <a:r>
              <a:rPr kumimoji="1" lang="zh-CN" altLang="en-US" sz="2000" dirty="0" smtClean="0">
                <a:latin typeface="SimSun" charset="-122"/>
                <a:ea typeface="SimSun" charset="-122"/>
                <a:cs typeface="SimSun" charset="-122"/>
              </a:rPr>
              <a:t>监视对象属性的变化时需要设置 </a:t>
            </a:r>
            <a:r>
              <a:rPr kumimoji="1" lang="en-US" altLang="zh-CN" sz="2000" dirty="0" smtClean="0">
                <a:latin typeface="SimSun" charset="-122"/>
                <a:ea typeface="SimSun" charset="-122"/>
                <a:cs typeface="SimSun" charset="-122"/>
              </a:rPr>
              <a:t>deep</a:t>
            </a:r>
            <a:r>
              <a:rPr kumimoji="1" lang="zh-CN" altLang="en-US" sz="2000" dirty="0" smtClean="0">
                <a:latin typeface="SimSun" charset="-122"/>
                <a:ea typeface="SimSun" charset="-122"/>
                <a:cs typeface="SimSun" charset="-122"/>
              </a:rPr>
              <a:t> 属性为 </a:t>
            </a:r>
            <a:r>
              <a:rPr kumimoji="1" lang="en-US" altLang="zh-CN" sz="2000" dirty="0" smtClean="0">
                <a:latin typeface="SimSun" charset="-122"/>
                <a:ea typeface="SimSun" charset="-122"/>
                <a:cs typeface="SimSun" charset="-122"/>
              </a:rPr>
              <a:t>true</a:t>
            </a:r>
            <a:endParaRPr kumimoji="1" lang="zh-CN" altLang="en-US" sz="2000" dirty="0">
              <a:latin typeface="SimSun" charset="-122"/>
              <a:ea typeface="SimSun" charset="-122"/>
              <a:cs typeface="SimSun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0378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62722"/>
          </a:xfrm>
        </p:spPr>
        <p:txBody>
          <a:bodyPr>
            <a:normAutofit/>
          </a:bodyPr>
          <a:lstStyle/>
          <a:p>
            <a:r>
              <a:rPr kumimoji="1" lang="zh-CN" altLang="en-US" sz="3000" dirty="0" smtClean="0">
                <a:latin typeface="SimSun" charset="-122"/>
                <a:ea typeface="SimSun" charset="-122"/>
                <a:cs typeface="SimSun" charset="-122"/>
              </a:rPr>
              <a:t>计算属性</a:t>
            </a:r>
            <a:endParaRPr kumimoji="1" lang="zh-CN" altLang="en-US" sz="3000" dirty="0">
              <a:latin typeface="SimSun" charset="-122"/>
              <a:ea typeface="SimSun" charset="-122"/>
              <a:cs typeface="SimSun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927848"/>
            <a:ext cx="10515600" cy="5249115"/>
          </a:xfrm>
        </p:spPr>
        <p:txBody>
          <a:bodyPr>
            <a:normAutofit/>
          </a:bodyPr>
          <a:lstStyle/>
          <a:p>
            <a:r>
              <a:rPr kumimoji="1" lang="zh-CN" altLang="en-US" sz="2600" dirty="0" smtClean="0">
                <a:latin typeface="SimSun" charset="-122"/>
                <a:ea typeface="SimSun" charset="-122"/>
                <a:cs typeface="SimSun" charset="-122"/>
              </a:rPr>
              <a:t>计算属性是基于他们的依赖进行缓存的，只有在它的依赖发生改变时才会重新求值</a:t>
            </a:r>
            <a:endParaRPr kumimoji="1" lang="en-US" altLang="zh-CN" sz="2600" dirty="0" smtClean="0">
              <a:latin typeface="SimSun" charset="-122"/>
              <a:ea typeface="SimSun" charset="-122"/>
              <a:cs typeface="SimSun" charset="-122"/>
            </a:endParaRPr>
          </a:p>
          <a:p>
            <a:r>
              <a:rPr kumimoji="1" lang="en-US" altLang="zh-CN" sz="2600" dirty="0" smtClean="0">
                <a:latin typeface="SimSun" charset="-122"/>
                <a:ea typeface="SimSun" charset="-122"/>
                <a:cs typeface="SimSun" charset="-122"/>
              </a:rPr>
              <a:t>{{</a:t>
            </a:r>
            <a:r>
              <a:rPr kumimoji="1" lang="en-US" altLang="zh-CN" sz="2600" dirty="0" err="1" smtClean="0">
                <a:latin typeface="SimSun" charset="-122"/>
                <a:ea typeface="SimSun" charset="-122"/>
                <a:cs typeface="SimSun" charset="-122"/>
              </a:rPr>
              <a:t>vaule</a:t>
            </a:r>
            <a:r>
              <a:rPr kumimoji="1" lang="en-US" altLang="zh-CN" sz="2600" dirty="0" smtClean="0">
                <a:latin typeface="SimSun" charset="-122"/>
                <a:ea typeface="SimSun" charset="-122"/>
                <a:cs typeface="SimSun" charset="-122"/>
              </a:rPr>
              <a:t>}} </a:t>
            </a:r>
            <a:r>
              <a:rPr kumimoji="1" lang="zh-CN" altLang="en-US" sz="2600" dirty="0" smtClean="0">
                <a:latin typeface="SimSun" charset="-122"/>
                <a:ea typeface="SimSun" charset="-122"/>
                <a:cs typeface="SimSun" charset="-122"/>
              </a:rPr>
              <a:t>中不要放入太多的逻辑，交给计算属性处理</a:t>
            </a:r>
            <a:endParaRPr kumimoji="1" lang="en-US" altLang="zh-CN" sz="2600" dirty="0" smtClean="0">
              <a:latin typeface="SimSun" charset="-122"/>
              <a:ea typeface="SimSun" charset="-122"/>
              <a:cs typeface="SimSun" charset="-122"/>
            </a:endParaRPr>
          </a:p>
          <a:p>
            <a:r>
              <a:rPr kumimoji="1" lang="en-US" altLang="zh-CN" sz="2600" dirty="0" smtClean="0">
                <a:latin typeface="SimSun" charset="-122"/>
                <a:ea typeface="SimSun" charset="-122"/>
                <a:cs typeface="SimSun" charset="-122"/>
              </a:rPr>
              <a:t>computed </a:t>
            </a:r>
            <a:r>
              <a:rPr kumimoji="1" lang="zh-CN" altLang="en-US" sz="2600" dirty="0" smtClean="0">
                <a:latin typeface="SimSun" charset="-122"/>
                <a:ea typeface="SimSun" charset="-122"/>
                <a:cs typeface="SimSun" charset="-122"/>
              </a:rPr>
              <a:t>中的属性不能与 </a:t>
            </a:r>
            <a:r>
              <a:rPr kumimoji="1" lang="en-US" altLang="zh-CN" sz="2600" dirty="0" smtClean="0">
                <a:latin typeface="SimSun" charset="-122"/>
                <a:ea typeface="SimSun" charset="-122"/>
                <a:cs typeface="SimSun" charset="-122"/>
              </a:rPr>
              <a:t>data</a:t>
            </a:r>
            <a:r>
              <a:rPr kumimoji="1" lang="zh-CN" altLang="en-US" sz="2600" dirty="0" smtClean="0">
                <a:latin typeface="SimSun" charset="-122"/>
                <a:ea typeface="SimSun" charset="-122"/>
                <a:cs typeface="SimSun" charset="-122"/>
              </a:rPr>
              <a:t> 中的属性同名，否则会报错</a:t>
            </a:r>
            <a:endParaRPr kumimoji="1" lang="en-US" altLang="zh-CN" sz="2600" dirty="0" smtClean="0">
              <a:latin typeface="SimSun" charset="-122"/>
              <a:ea typeface="SimSun" charset="-122"/>
              <a:cs typeface="SimSun" charset="-122"/>
            </a:endParaRPr>
          </a:p>
          <a:p>
            <a:r>
              <a:rPr kumimoji="1" lang="en-US" altLang="zh-CN" sz="2600" dirty="0" smtClean="0">
                <a:latin typeface="SimSun" charset="-122"/>
                <a:ea typeface="SimSun" charset="-122"/>
                <a:cs typeface="SimSun" charset="-122"/>
              </a:rPr>
              <a:t>computed</a:t>
            </a:r>
            <a:r>
              <a:rPr kumimoji="1" lang="zh-CN" altLang="en-US" sz="2600" dirty="0" smtClean="0">
                <a:latin typeface="SimSun" charset="-122"/>
                <a:ea typeface="SimSun" charset="-122"/>
                <a:cs typeface="SimSun" charset="-122"/>
              </a:rPr>
              <a:t> 属性原理：</a:t>
            </a:r>
            <a:endParaRPr kumimoji="1" lang="en-US" altLang="zh-CN" sz="2600" dirty="0" smtClean="0">
              <a:latin typeface="SimSun" charset="-122"/>
              <a:ea typeface="SimSun" charset="-122"/>
              <a:cs typeface="SimSun" charset="-122"/>
            </a:endParaRPr>
          </a:p>
          <a:p>
            <a:pPr lvl="1"/>
            <a:r>
              <a:rPr kumimoji="1" lang="zh-CN" altLang="en-US" sz="2200" dirty="0" smtClean="0">
                <a:latin typeface="SimSun" charset="-122"/>
                <a:ea typeface="SimSun" charset="-122"/>
                <a:cs typeface="SimSun" charset="-122"/>
              </a:rPr>
              <a:t>涉及到</a:t>
            </a:r>
            <a:r>
              <a:rPr kumimoji="1" lang="en-US" altLang="zh-CN" sz="2200" dirty="0" err="1" smtClean="0">
                <a:latin typeface="SimSun" charset="-122"/>
                <a:ea typeface="SimSun" charset="-122"/>
                <a:cs typeface="SimSun" charset="-122"/>
              </a:rPr>
              <a:t>vue</a:t>
            </a:r>
            <a:r>
              <a:rPr kumimoji="1" lang="zh-CN" altLang="en-US" sz="2200" dirty="0" smtClean="0">
                <a:latin typeface="SimSun" charset="-122"/>
                <a:ea typeface="SimSun" charset="-122"/>
                <a:cs typeface="SimSun" charset="-122"/>
              </a:rPr>
              <a:t>响应式绑定的原理 </a:t>
            </a:r>
            <a:r>
              <a:rPr kumimoji="1" lang="mr-IN" altLang="zh-CN" sz="2200" dirty="0" smtClean="0">
                <a:latin typeface="SimSun" charset="-122"/>
                <a:ea typeface="SimSun" charset="-122"/>
                <a:cs typeface="SimSun" charset="-122"/>
              </a:rPr>
              <a:t>–</a:t>
            </a:r>
            <a:r>
              <a:rPr kumimoji="1" lang="zh-CN" altLang="en-US" sz="2200" dirty="0" smtClean="0">
                <a:latin typeface="SimSun" charset="-122"/>
                <a:ea typeface="SimSun" charset="-122"/>
                <a:cs typeface="SimSun" charset="-122"/>
              </a:rPr>
              <a:t> </a:t>
            </a:r>
            <a:r>
              <a:rPr kumimoji="1" lang="zh-CN" altLang="en-US" sz="2200" dirty="0" smtClean="0">
                <a:latin typeface="SimSun" charset="-122"/>
                <a:ea typeface="SimSun" charset="-122"/>
                <a:cs typeface="SimSun" charset="-122"/>
                <a:hlinkClick r:id="rId2"/>
              </a:rPr>
              <a:t>参考</a:t>
            </a:r>
            <a:endParaRPr kumimoji="1" lang="en-US" altLang="zh-CN" sz="2200" dirty="0" smtClean="0">
              <a:latin typeface="SimSun" charset="-122"/>
              <a:ea typeface="SimSun" charset="-122"/>
              <a:cs typeface="SimSun" charset="-122"/>
            </a:endParaRPr>
          </a:p>
          <a:p>
            <a:pPr lvl="1"/>
            <a:r>
              <a:rPr kumimoji="1" lang="zh-CN" altLang="en-US" sz="2200" dirty="0" smtClean="0">
                <a:latin typeface="SimSun" charset="-122"/>
                <a:ea typeface="SimSun" charset="-122"/>
                <a:cs typeface="SimSun" charset="-122"/>
              </a:rPr>
              <a:t>通过对存取器属性、必包和观察者模式的综合运用</a:t>
            </a:r>
            <a:endParaRPr kumimoji="1" lang="en-US" altLang="zh-CN" sz="2200" dirty="0" smtClean="0">
              <a:latin typeface="SimSun" charset="-122"/>
              <a:ea typeface="SimSun" charset="-122"/>
              <a:cs typeface="SimSun" charset="-122"/>
            </a:endParaRPr>
          </a:p>
          <a:p>
            <a:pPr lvl="1"/>
            <a:r>
              <a:rPr kumimoji="1" lang="en-US" altLang="zh-CN" sz="2200" dirty="0" err="1" smtClean="0">
                <a:latin typeface="SimSun" charset="-122"/>
                <a:ea typeface="SimSun" charset="-122"/>
                <a:cs typeface="SimSun" charset="-122"/>
              </a:rPr>
              <a:t>vue</a:t>
            </a:r>
            <a:r>
              <a:rPr kumimoji="1" lang="zh-CN" altLang="en-US" sz="2200" dirty="0" smtClean="0">
                <a:latin typeface="SimSun" charset="-122"/>
                <a:ea typeface="SimSun" charset="-122"/>
                <a:cs typeface="SimSun" charset="-122"/>
              </a:rPr>
              <a:t> 响应式的</a:t>
            </a:r>
            <a:r>
              <a:rPr kumimoji="1" lang="zh-CN" altLang="en-US" sz="2200" dirty="0" smtClean="0">
                <a:solidFill>
                  <a:srgbClr val="FF0000"/>
                </a:solidFill>
                <a:latin typeface="SimSun" charset="-122"/>
                <a:ea typeface="SimSun" charset="-122"/>
                <a:cs typeface="SimSun" charset="-122"/>
              </a:rPr>
              <a:t>核心理念</a:t>
            </a:r>
            <a:r>
              <a:rPr kumimoji="1" lang="zh-CN" altLang="en-US" sz="2200" dirty="0" smtClean="0">
                <a:latin typeface="SimSun" charset="-122"/>
                <a:ea typeface="SimSun" charset="-122"/>
                <a:cs typeface="SimSun" charset="-122"/>
              </a:rPr>
              <a:t>是“依赖”</a:t>
            </a:r>
            <a:endParaRPr kumimoji="1" lang="en-US" altLang="zh-CN" sz="2200" dirty="0" smtClean="0">
              <a:latin typeface="SimSun" charset="-122"/>
              <a:ea typeface="SimSun" charset="-122"/>
              <a:cs typeface="SimSun" charset="-122"/>
            </a:endParaRPr>
          </a:p>
          <a:p>
            <a:pPr lvl="2"/>
            <a:r>
              <a:rPr kumimoji="1" lang="en-US" altLang="zh-CN" sz="1800" dirty="0" err="1" smtClean="0">
                <a:latin typeface="SimSun" charset="-122"/>
                <a:ea typeface="SimSun" charset="-122"/>
                <a:cs typeface="SimSun" charset="-122"/>
              </a:rPr>
              <a:t>dom</a:t>
            </a:r>
            <a:r>
              <a:rPr kumimoji="1" lang="zh-CN" altLang="en-US" sz="1800" dirty="0" smtClean="0">
                <a:latin typeface="SimSun" charset="-122"/>
                <a:ea typeface="SimSun" charset="-122"/>
                <a:cs typeface="SimSun" charset="-122"/>
              </a:rPr>
              <a:t>节点之所以随数据而变化，是因为节点依赖于数据</a:t>
            </a:r>
            <a:endParaRPr kumimoji="1" lang="en-US" altLang="zh-CN" sz="1800" dirty="0" smtClean="0">
              <a:latin typeface="SimSun" charset="-122"/>
              <a:ea typeface="SimSun" charset="-122"/>
              <a:cs typeface="SimSun" charset="-122"/>
            </a:endParaRPr>
          </a:p>
          <a:p>
            <a:pPr lvl="2"/>
            <a:r>
              <a:rPr kumimoji="1" lang="zh-CN" altLang="en-US" sz="1800" dirty="0" smtClean="0">
                <a:latin typeface="SimSun" charset="-122"/>
                <a:ea typeface="SimSun" charset="-122"/>
                <a:cs typeface="SimSun" charset="-122"/>
              </a:rPr>
              <a:t>计算属性之所以随数据而变化，是应为计算属性依赖于数据</a:t>
            </a:r>
            <a:endParaRPr kumimoji="1" lang="zh-CN" altLang="en-US" sz="1800" dirty="0">
              <a:latin typeface="SimSun" charset="-122"/>
              <a:ea typeface="SimSun" charset="-122"/>
              <a:cs typeface="SimSun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8215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0"/>
            <a:ext cx="10515600" cy="497541"/>
          </a:xfrm>
        </p:spPr>
        <p:txBody>
          <a:bodyPr>
            <a:normAutofit fontScale="90000"/>
          </a:bodyPr>
          <a:lstStyle/>
          <a:p>
            <a:r>
              <a:rPr kumimoji="1" lang="zh-CN" altLang="en-US" sz="3000" dirty="0" smtClean="0">
                <a:latin typeface="SimSun" charset="-122"/>
                <a:ea typeface="SimSun" charset="-122"/>
                <a:cs typeface="SimSun" charset="-122"/>
              </a:rPr>
              <a:t>实例生命周期</a:t>
            </a:r>
            <a:endParaRPr kumimoji="1" lang="zh-CN" altLang="en-US" sz="3000" dirty="0">
              <a:latin typeface="SimSun" charset="-122"/>
              <a:ea typeface="SimSun" charset="-122"/>
              <a:cs typeface="SimSun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34471" y="497541"/>
            <a:ext cx="9349533" cy="6172200"/>
          </a:xfrm>
        </p:spPr>
        <p:txBody>
          <a:bodyPr>
            <a:normAutofit fontScale="70000" lnSpcReduction="20000"/>
          </a:bodyPr>
          <a:lstStyle/>
          <a:p>
            <a:r>
              <a:rPr kumimoji="1" lang="en-US" altLang="zh-CN" sz="2400" dirty="0" err="1" smtClean="0">
                <a:latin typeface="SimSun" charset="-122"/>
                <a:ea typeface="SimSun" charset="-122"/>
                <a:cs typeface="SimSun" charset="-122"/>
              </a:rPr>
              <a:t>beforeCreate</a:t>
            </a:r>
            <a:r>
              <a:rPr kumimoji="1" lang="en-US" altLang="zh-CN" sz="2400" dirty="0" smtClean="0">
                <a:latin typeface="SimSun" charset="-122"/>
                <a:ea typeface="SimSun" charset="-122"/>
                <a:cs typeface="SimSun" charset="-122"/>
              </a:rPr>
              <a:t>():</a:t>
            </a:r>
          </a:p>
          <a:p>
            <a:pPr lvl="1"/>
            <a:r>
              <a:rPr kumimoji="1" lang="zh-CN" altLang="en-US" sz="2000" dirty="0" smtClean="0">
                <a:latin typeface="SimSun" charset="-122"/>
                <a:ea typeface="SimSun" charset="-122"/>
                <a:cs typeface="SimSun" charset="-122"/>
              </a:rPr>
              <a:t>在实例初始化之后，数据观测和 </a:t>
            </a:r>
            <a:r>
              <a:rPr kumimoji="1" lang="en-US" altLang="zh-CN" sz="2000" dirty="0" smtClean="0">
                <a:latin typeface="SimSun" charset="-122"/>
                <a:ea typeface="SimSun" charset="-122"/>
                <a:cs typeface="SimSun" charset="-122"/>
              </a:rPr>
              <a:t>event/watcher</a:t>
            </a:r>
            <a:r>
              <a:rPr kumimoji="1" lang="zh-CN" altLang="en-US" sz="2000" dirty="0" smtClean="0">
                <a:latin typeface="SimSun" charset="-122"/>
                <a:ea typeface="SimSun" charset="-122"/>
                <a:cs typeface="SimSun" charset="-122"/>
              </a:rPr>
              <a:t> 事件配置之前被调用</a:t>
            </a:r>
            <a:endParaRPr kumimoji="1" lang="en-US" altLang="zh-CN" sz="2000" dirty="0" smtClean="0">
              <a:latin typeface="SimSun" charset="-122"/>
              <a:ea typeface="SimSun" charset="-122"/>
              <a:cs typeface="SimSun" charset="-122"/>
            </a:endParaRPr>
          </a:p>
          <a:p>
            <a:pPr lvl="1"/>
            <a:r>
              <a:rPr kumimoji="1" lang="zh-CN" altLang="en-US" sz="2000" dirty="0" smtClean="0">
                <a:latin typeface="SimSun" charset="-122"/>
                <a:ea typeface="SimSun" charset="-122"/>
                <a:cs typeface="SimSun" charset="-122"/>
              </a:rPr>
              <a:t>此时无法获取 </a:t>
            </a:r>
            <a:r>
              <a:rPr kumimoji="1" lang="en-US" altLang="zh-CN" sz="2000" dirty="0" smtClean="0">
                <a:latin typeface="SimSun" charset="-122"/>
                <a:ea typeface="SimSun" charset="-122"/>
                <a:cs typeface="SimSun" charset="-122"/>
              </a:rPr>
              <a:t>data</a:t>
            </a:r>
            <a:r>
              <a:rPr kumimoji="1" lang="zh-CN" altLang="en-US" sz="2000" dirty="0" smtClean="0">
                <a:latin typeface="SimSun" charset="-122"/>
                <a:ea typeface="SimSun" charset="-122"/>
                <a:cs typeface="SimSun" charset="-122"/>
              </a:rPr>
              <a:t> 中的数据、</a:t>
            </a:r>
            <a:r>
              <a:rPr kumimoji="1" lang="en-US" altLang="zh-CN" sz="2000" dirty="0" smtClean="0">
                <a:latin typeface="SimSun" charset="-122"/>
                <a:ea typeface="SimSun" charset="-122"/>
                <a:cs typeface="SimSun" charset="-122"/>
              </a:rPr>
              <a:t>methods</a:t>
            </a:r>
            <a:r>
              <a:rPr kumimoji="1" lang="zh-CN" altLang="en-US" sz="2000" dirty="0" smtClean="0">
                <a:latin typeface="SimSun" charset="-122"/>
                <a:ea typeface="SimSun" charset="-122"/>
                <a:cs typeface="SimSun" charset="-122"/>
              </a:rPr>
              <a:t>中的方法</a:t>
            </a:r>
            <a:endParaRPr kumimoji="1" lang="en-US" altLang="zh-CN" sz="2000" dirty="0" smtClean="0">
              <a:latin typeface="SimSun" charset="-122"/>
              <a:ea typeface="SimSun" charset="-122"/>
              <a:cs typeface="SimSun" charset="-122"/>
            </a:endParaRPr>
          </a:p>
          <a:p>
            <a:r>
              <a:rPr kumimoji="1" lang="en-US" altLang="zh-CN" dirty="0" smtClean="0">
                <a:latin typeface="SimSun" charset="-122"/>
                <a:ea typeface="SimSun" charset="-122"/>
                <a:cs typeface="SimSun" charset="-122"/>
              </a:rPr>
              <a:t>created():</a:t>
            </a:r>
          </a:p>
          <a:p>
            <a:pPr lvl="1"/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可以调用 </a:t>
            </a:r>
            <a:r>
              <a:rPr kumimoji="1" lang="en-US" altLang="zh-CN" dirty="0" smtClean="0">
                <a:latin typeface="SimSun" charset="-122"/>
                <a:ea typeface="SimSun" charset="-122"/>
                <a:cs typeface="SimSun" charset="-122"/>
              </a:rPr>
              <a:t>methods</a:t>
            </a:r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 中的方法、改变 </a:t>
            </a:r>
            <a:r>
              <a:rPr kumimoji="1" lang="en-US" altLang="zh-CN" dirty="0" smtClean="0">
                <a:latin typeface="SimSun" charset="-122"/>
                <a:ea typeface="SimSun" charset="-122"/>
                <a:cs typeface="SimSun" charset="-122"/>
              </a:rPr>
              <a:t>data</a:t>
            </a:r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 中的数据</a:t>
            </a:r>
            <a:endParaRPr kumimoji="1" lang="en-US" altLang="zh-CN" dirty="0" smtClean="0">
              <a:latin typeface="SimSun" charset="-122"/>
              <a:ea typeface="SimSun" charset="-122"/>
              <a:cs typeface="SimSun" charset="-122"/>
            </a:endParaRPr>
          </a:p>
          <a:p>
            <a:pPr lvl="1"/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使用场景：发送请求获取数据</a:t>
            </a:r>
            <a:endParaRPr kumimoji="1" lang="en-US" altLang="zh-CN" dirty="0" smtClean="0">
              <a:latin typeface="SimSun" charset="-122"/>
              <a:ea typeface="SimSun" charset="-122"/>
              <a:cs typeface="SimSun" charset="-122"/>
            </a:endParaRPr>
          </a:p>
          <a:p>
            <a:r>
              <a:rPr kumimoji="1" lang="en-US" altLang="zh-CN" dirty="0" err="1" smtClean="0">
                <a:latin typeface="SimSun" charset="-122"/>
                <a:ea typeface="SimSun" charset="-122"/>
                <a:cs typeface="SimSun" charset="-122"/>
              </a:rPr>
              <a:t>beforeMounte</a:t>
            </a:r>
            <a:r>
              <a:rPr kumimoji="1" lang="en-US" altLang="zh-CN" dirty="0" smtClean="0">
                <a:latin typeface="SimSun" charset="-122"/>
                <a:ea typeface="SimSun" charset="-122"/>
                <a:cs typeface="SimSun" charset="-122"/>
              </a:rPr>
              <a:t>():</a:t>
            </a:r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在挂载开始之前被调用</a:t>
            </a:r>
            <a:endParaRPr kumimoji="1" lang="en-US" altLang="zh-CN" dirty="0" smtClean="0">
              <a:latin typeface="SimSun" charset="-122"/>
              <a:ea typeface="SimSun" charset="-122"/>
              <a:cs typeface="SimSun" charset="-122"/>
            </a:endParaRPr>
          </a:p>
          <a:p>
            <a:r>
              <a:rPr kumimoji="1" lang="en-US" altLang="zh-CN" dirty="0" smtClean="0">
                <a:latin typeface="SimSun" charset="-122"/>
                <a:ea typeface="SimSun" charset="-122"/>
                <a:cs typeface="SimSun" charset="-122"/>
              </a:rPr>
              <a:t>mounted():</a:t>
            </a:r>
            <a:r>
              <a:rPr kumimoji="1" lang="en-US" altLang="zh-CN" dirty="0" err="1" smtClean="0">
                <a:latin typeface="SimSun" charset="-122"/>
                <a:ea typeface="SimSun" charset="-122"/>
                <a:cs typeface="SimSun" charset="-122"/>
              </a:rPr>
              <a:t>vue</a:t>
            </a:r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实例已经挂在到页面中，可以获取到</a:t>
            </a:r>
            <a:r>
              <a:rPr kumimoji="1" lang="en-US" altLang="zh-CN" dirty="0" smtClean="0">
                <a:latin typeface="SimSun" charset="-122"/>
                <a:ea typeface="SimSun" charset="-122"/>
                <a:cs typeface="SimSun" charset="-122"/>
              </a:rPr>
              <a:t>el</a:t>
            </a:r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中的</a:t>
            </a:r>
            <a:r>
              <a:rPr kumimoji="1" lang="en-US" altLang="zh-CN" dirty="0" smtClean="0">
                <a:latin typeface="SimSun" charset="-122"/>
                <a:ea typeface="SimSun" charset="-122"/>
                <a:cs typeface="SimSun" charset="-122"/>
              </a:rPr>
              <a:t>DOM</a:t>
            </a:r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元素，进行 </a:t>
            </a:r>
            <a:r>
              <a:rPr kumimoji="1" lang="en-US" altLang="zh-CN" dirty="0" err="1" smtClean="0">
                <a:latin typeface="SimSun" charset="-122"/>
                <a:ea typeface="SimSun" charset="-122"/>
                <a:cs typeface="SimSun" charset="-122"/>
              </a:rPr>
              <a:t>dom</a:t>
            </a:r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 操作</a:t>
            </a:r>
            <a:endParaRPr kumimoji="1" lang="en-US" altLang="zh-CN" dirty="0" smtClean="0">
              <a:latin typeface="SimSun" charset="-122"/>
              <a:ea typeface="SimSun" charset="-122"/>
              <a:cs typeface="SimSun" charset="-122"/>
            </a:endParaRPr>
          </a:p>
          <a:p>
            <a:r>
              <a:rPr kumimoji="1" lang="en-US" altLang="zh-CN" dirty="0" err="1" smtClean="0">
                <a:latin typeface="SimSun" charset="-122"/>
                <a:ea typeface="SimSun" charset="-122"/>
                <a:cs typeface="SimSun" charset="-122"/>
              </a:rPr>
              <a:t>beforeUpdate</a:t>
            </a:r>
            <a:r>
              <a:rPr kumimoji="1" lang="en-US" altLang="zh-CN" dirty="0" smtClean="0">
                <a:latin typeface="SimSun" charset="-122"/>
                <a:ea typeface="SimSun" charset="-122"/>
                <a:cs typeface="SimSun" charset="-122"/>
              </a:rPr>
              <a:t>():</a:t>
            </a:r>
          </a:p>
          <a:p>
            <a:pPr lvl="1"/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数据更新时调用，发生在虚拟 </a:t>
            </a:r>
            <a:r>
              <a:rPr kumimoji="1" lang="en-US" altLang="zh-CN" dirty="0" err="1" smtClean="0">
                <a:latin typeface="SimSun" charset="-122"/>
                <a:ea typeface="SimSun" charset="-122"/>
                <a:cs typeface="SimSun" charset="-122"/>
              </a:rPr>
              <a:t>dom</a:t>
            </a:r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 重新渲染和打补丁之前</a:t>
            </a:r>
            <a:endParaRPr kumimoji="1" lang="en-US" altLang="zh-CN" dirty="0" smtClean="0">
              <a:latin typeface="SimSun" charset="-122"/>
              <a:ea typeface="SimSun" charset="-122"/>
              <a:cs typeface="SimSun" charset="-122"/>
            </a:endParaRPr>
          </a:p>
          <a:p>
            <a:pPr lvl="1"/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可以在这个钩子中进一步地更新状态，不会触发附加的重渲染过程</a:t>
            </a:r>
            <a:endParaRPr kumimoji="1" lang="en-US" altLang="zh-CN" dirty="0" smtClean="0">
              <a:latin typeface="SimSun" charset="-122"/>
              <a:ea typeface="SimSun" charset="-122"/>
              <a:cs typeface="SimSun" charset="-122"/>
            </a:endParaRPr>
          </a:p>
          <a:p>
            <a:pPr lvl="1"/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此时获取的数据是更新之后的，但是获取页面中的</a:t>
            </a:r>
            <a:r>
              <a:rPr kumimoji="1" lang="en-US" altLang="zh-CN" dirty="0" err="1" smtClean="0">
                <a:latin typeface="SimSun" charset="-122"/>
                <a:ea typeface="SimSun" charset="-122"/>
                <a:cs typeface="SimSun" charset="-122"/>
              </a:rPr>
              <a:t>dom</a:t>
            </a:r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元素是更新之前的</a:t>
            </a:r>
            <a:endParaRPr kumimoji="1" lang="en-US" altLang="zh-CN" dirty="0" smtClean="0">
              <a:latin typeface="SimSun" charset="-122"/>
              <a:ea typeface="SimSun" charset="-122"/>
              <a:cs typeface="SimSun" charset="-122"/>
            </a:endParaRPr>
          </a:p>
          <a:p>
            <a:r>
              <a:rPr kumimoji="1" lang="en-US" altLang="zh-CN" dirty="0" smtClean="0">
                <a:latin typeface="SimSun" charset="-122"/>
                <a:ea typeface="SimSun" charset="-122"/>
                <a:cs typeface="SimSun" charset="-122"/>
              </a:rPr>
              <a:t>updated():</a:t>
            </a:r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组件</a:t>
            </a:r>
            <a:r>
              <a:rPr kumimoji="1" lang="en-US" altLang="zh-CN" dirty="0" err="1" smtClean="0">
                <a:latin typeface="SimSun" charset="-122"/>
                <a:ea typeface="SimSun" charset="-122"/>
                <a:cs typeface="SimSun" charset="-122"/>
              </a:rPr>
              <a:t>dom</a:t>
            </a:r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已经更新，此时可以执行以来于</a:t>
            </a:r>
            <a:r>
              <a:rPr kumimoji="1" lang="en-US" altLang="zh-CN" dirty="0" err="1" smtClean="0">
                <a:latin typeface="SimSun" charset="-122"/>
                <a:ea typeface="SimSun" charset="-122"/>
                <a:cs typeface="SimSun" charset="-122"/>
              </a:rPr>
              <a:t>dom</a:t>
            </a:r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的操作</a:t>
            </a:r>
            <a:endParaRPr kumimoji="1" lang="en-US" altLang="zh-CN" dirty="0" smtClean="0">
              <a:latin typeface="SimSun" charset="-122"/>
              <a:ea typeface="SimSun" charset="-122"/>
              <a:cs typeface="SimSun" charset="-122"/>
            </a:endParaRPr>
          </a:p>
          <a:p>
            <a:r>
              <a:rPr kumimoji="1" lang="en-US" altLang="zh-CN" dirty="0" err="1" smtClean="0">
                <a:latin typeface="SimSun" charset="-122"/>
                <a:ea typeface="SimSun" charset="-122"/>
                <a:cs typeface="SimSun" charset="-122"/>
              </a:rPr>
              <a:t>beforeDestroy</a:t>
            </a:r>
            <a:r>
              <a:rPr kumimoji="1" lang="en-US" altLang="zh-CN" dirty="0" smtClean="0">
                <a:latin typeface="SimSun" charset="-122"/>
                <a:ea typeface="SimSun" charset="-122"/>
                <a:cs typeface="SimSun" charset="-122"/>
              </a:rPr>
              <a:t>():</a:t>
            </a:r>
          </a:p>
          <a:p>
            <a:pPr lvl="1"/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实例销毁之前调用，此时实例仍然完全可用</a:t>
            </a:r>
            <a:endParaRPr kumimoji="1" lang="en-US" altLang="zh-CN" dirty="0" smtClean="0">
              <a:latin typeface="SimSun" charset="-122"/>
              <a:ea typeface="SimSun" charset="-122"/>
              <a:cs typeface="SimSun" charset="-122"/>
            </a:endParaRPr>
          </a:p>
          <a:p>
            <a:pPr lvl="1"/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使用场景：实例销毁之前执行清理任务，比如定时器等</a:t>
            </a:r>
            <a:endParaRPr kumimoji="1" lang="en-US" altLang="zh-CN" dirty="0" smtClean="0">
              <a:latin typeface="SimSun" charset="-122"/>
              <a:ea typeface="SimSun" charset="-122"/>
              <a:cs typeface="SimSun" charset="-122"/>
            </a:endParaRPr>
          </a:p>
          <a:p>
            <a:r>
              <a:rPr kumimoji="1" lang="en-US" altLang="zh-CN" dirty="0" smtClean="0">
                <a:latin typeface="SimSun" charset="-122"/>
                <a:ea typeface="SimSun" charset="-122"/>
                <a:cs typeface="SimSun" charset="-122"/>
              </a:rPr>
              <a:t>destroyed():</a:t>
            </a:r>
            <a:endParaRPr kumimoji="1" lang="en-US" altLang="zh-CN" dirty="0">
              <a:latin typeface="SimSun" charset="-122"/>
              <a:ea typeface="SimSun" charset="-122"/>
              <a:cs typeface="SimSun" charset="-122"/>
            </a:endParaRPr>
          </a:p>
          <a:p>
            <a:pPr lvl="1"/>
            <a:r>
              <a:rPr kumimoji="1" lang="en-US" altLang="zh-CN" dirty="0" err="1" smtClean="0">
                <a:latin typeface="SimSun" charset="-122"/>
                <a:ea typeface="SimSun" charset="-122"/>
                <a:cs typeface="SimSun" charset="-122"/>
              </a:rPr>
              <a:t>vue</a:t>
            </a:r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实例指示的所有东西都会解绑定</a:t>
            </a:r>
            <a:endParaRPr kumimoji="1" lang="en-US" altLang="zh-CN" dirty="0" smtClean="0">
              <a:latin typeface="SimSun" charset="-122"/>
              <a:ea typeface="SimSun" charset="-122"/>
              <a:cs typeface="SimSun" charset="-122"/>
            </a:endParaRPr>
          </a:p>
          <a:p>
            <a:pPr lvl="1"/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所有事件监听器会被移除</a:t>
            </a:r>
            <a:endParaRPr kumimoji="1" lang="en-US" altLang="zh-CN" dirty="0" smtClean="0">
              <a:latin typeface="SimSun" charset="-122"/>
              <a:ea typeface="SimSun" charset="-122"/>
              <a:cs typeface="SimSun" charset="-122"/>
            </a:endParaRPr>
          </a:p>
          <a:p>
            <a:pPr lvl="1"/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所有的子实例也会被销毁</a:t>
            </a:r>
            <a:endParaRPr kumimoji="1" lang="zh-CN" altLang="en-US" dirty="0">
              <a:latin typeface="SimSun" charset="-122"/>
              <a:ea typeface="SimSun" charset="-122"/>
              <a:cs typeface="SimSun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4004" y="0"/>
            <a:ext cx="27079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732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13880"/>
          </a:xfrm>
        </p:spPr>
        <p:txBody>
          <a:bodyPr>
            <a:normAutofit fontScale="90000"/>
          </a:bodyPr>
          <a:lstStyle/>
          <a:p>
            <a:r>
              <a:rPr kumimoji="1" lang="en-US" altLang="zh-CN" sz="3000" dirty="0" err="1" smtClean="0">
                <a:latin typeface="SimSun" charset="-122"/>
                <a:ea typeface="SimSun" charset="-122"/>
                <a:cs typeface="SimSun" charset="-122"/>
              </a:rPr>
              <a:t>axios</a:t>
            </a:r>
            <a:endParaRPr kumimoji="1" lang="zh-CN" altLang="en-US" sz="3000" dirty="0">
              <a:latin typeface="SimSun" charset="-122"/>
              <a:ea typeface="SimSun" charset="-122"/>
              <a:cs typeface="SimSun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894794"/>
            <a:ext cx="10515600" cy="1613647"/>
          </a:xfrm>
        </p:spPr>
        <p:txBody>
          <a:bodyPr/>
          <a:lstStyle/>
          <a:p>
            <a:r>
              <a:rPr kumimoji="1" lang="zh-CN" altLang="en-US" dirty="0" smtClean="0"/>
              <a:t>以 </a:t>
            </a:r>
            <a:r>
              <a:rPr kumimoji="1" lang="en-US" altLang="zh-CN" dirty="0" smtClean="0"/>
              <a:t>Promise</a:t>
            </a:r>
            <a:r>
              <a:rPr kumimoji="1" lang="zh-CN" altLang="en-US" dirty="0" smtClean="0"/>
              <a:t> 为基础的</a:t>
            </a:r>
            <a:r>
              <a:rPr kumimoji="1" lang="en-US" altLang="zh-CN" dirty="0" smtClean="0"/>
              <a:t>HTTP</a:t>
            </a:r>
            <a:r>
              <a:rPr kumimoji="1" lang="zh-CN" altLang="en-US" dirty="0" smtClean="0"/>
              <a:t>请求客户端，适用于浏览器和</a:t>
            </a:r>
            <a:r>
              <a:rPr kumimoji="1" lang="en-US" altLang="zh-CN" dirty="0" err="1" smtClean="0"/>
              <a:t>node.js</a:t>
            </a:r>
            <a:endParaRPr kumimoji="1" lang="en-US" altLang="zh-CN" dirty="0" smtClean="0"/>
          </a:p>
          <a:p>
            <a:r>
              <a:rPr kumimoji="1" lang="zh-CN" altLang="en-US" dirty="0" smtClean="0"/>
              <a:t>封装</a:t>
            </a:r>
            <a:r>
              <a:rPr kumimoji="1" lang="en-US" altLang="zh-CN" dirty="0" err="1" smtClean="0"/>
              <a:t>ajax</a:t>
            </a:r>
            <a:r>
              <a:rPr kumimoji="1" lang="zh-CN" altLang="en-US" dirty="0" smtClean="0"/>
              <a:t>，用来发送请求，异步获取数据</a:t>
            </a:r>
            <a:endParaRPr kumimoji="1" lang="en-US" altLang="zh-CN" dirty="0" smtClean="0"/>
          </a:p>
          <a:p>
            <a:r>
              <a:rPr lang="en-US" altLang="zh-CN" dirty="0">
                <a:hlinkClick r:id="rId2"/>
              </a:rPr>
              <a:t>https://</a:t>
            </a:r>
            <a:r>
              <a:rPr lang="en-US" altLang="zh-CN" dirty="0" smtClean="0">
                <a:hlinkClick r:id="rId2"/>
              </a:rPr>
              <a:t>github.com/axios/axios</a:t>
            </a:r>
            <a:endParaRPr lang="en-US" altLang="zh-CN" dirty="0" smtClean="0"/>
          </a:p>
        </p:txBody>
      </p:sp>
      <p:sp>
        <p:nvSpPr>
          <p:cNvPr id="4" name="文本框 3"/>
          <p:cNvSpPr txBox="1"/>
          <p:nvPr/>
        </p:nvSpPr>
        <p:spPr>
          <a:xfrm>
            <a:off x="838200" y="2624229"/>
            <a:ext cx="3966882" cy="369331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dirty="0"/>
              <a:t>/ </a:t>
            </a:r>
            <a:r>
              <a:rPr lang="zh-CN" altLang="en-US" dirty="0"/>
              <a:t>配合 </a:t>
            </a:r>
            <a:r>
              <a:rPr lang="en-US" altLang="zh-CN" dirty="0" err="1"/>
              <a:t>webpack</a:t>
            </a:r>
            <a:r>
              <a:rPr lang="en-US" altLang="zh-CN" dirty="0"/>
              <a:t> </a:t>
            </a:r>
            <a:r>
              <a:rPr lang="zh-CN" altLang="en-US" dirty="0"/>
              <a:t>使用方式如下：</a:t>
            </a:r>
          </a:p>
          <a:p>
            <a:r>
              <a:rPr lang="en-US" altLang="zh-CN" dirty="0"/>
              <a:t>import </a:t>
            </a:r>
            <a:r>
              <a:rPr lang="en-US" altLang="zh-CN" dirty="0" err="1"/>
              <a:t>Vue</a:t>
            </a:r>
            <a:r>
              <a:rPr lang="en-US" altLang="zh-CN" dirty="0"/>
              <a:t> from '</a:t>
            </a:r>
            <a:r>
              <a:rPr lang="en-US" altLang="zh-CN" dirty="0" err="1"/>
              <a:t>vue</a:t>
            </a:r>
            <a:r>
              <a:rPr lang="en-US" altLang="zh-CN" dirty="0"/>
              <a:t>'</a:t>
            </a:r>
          </a:p>
          <a:p>
            <a:r>
              <a:rPr lang="en-US" altLang="zh-CN" dirty="0"/>
              <a:t>import </a:t>
            </a:r>
            <a:r>
              <a:rPr lang="en-US" altLang="zh-CN" dirty="0" err="1"/>
              <a:t>axios</a:t>
            </a:r>
            <a:r>
              <a:rPr lang="en-US" altLang="zh-CN" dirty="0"/>
              <a:t> from '</a:t>
            </a:r>
            <a:r>
              <a:rPr lang="en-US" altLang="zh-CN" dirty="0" err="1"/>
              <a:t>axios</a:t>
            </a:r>
            <a:r>
              <a:rPr lang="en-US" altLang="zh-CN" dirty="0"/>
              <a:t>'</a:t>
            </a:r>
          </a:p>
          <a:p>
            <a:r>
              <a:rPr lang="en-US" altLang="zh-CN" dirty="0"/>
              <a:t>// </a:t>
            </a:r>
            <a:r>
              <a:rPr lang="zh-CN" altLang="en-US" dirty="0"/>
              <a:t>将 </a:t>
            </a:r>
            <a:r>
              <a:rPr lang="en-US" altLang="zh-CN" dirty="0" err="1"/>
              <a:t>axios</a:t>
            </a:r>
            <a:r>
              <a:rPr lang="en-US" altLang="zh-CN" dirty="0"/>
              <a:t> </a:t>
            </a:r>
            <a:r>
              <a:rPr lang="zh-CN" altLang="en-US" dirty="0"/>
              <a:t>添加到 </a:t>
            </a:r>
            <a:r>
              <a:rPr lang="en-US" altLang="zh-CN" dirty="0" err="1"/>
              <a:t>Vue.prototype</a:t>
            </a:r>
            <a:r>
              <a:rPr lang="en-US" altLang="zh-CN" dirty="0"/>
              <a:t> </a:t>
            </a:r>
            <a:r>
              <a:rPr lang="zh-CN" altLang="en-US" dirty="0"/>
              <a:t>中</a:t>
            </a:r>
          </a:p>
          <a:p>
            <a:r>
              <a:rPr lang="en-US" altLang="zh-CN" dirty="0"/>
              <a:t>Vue.prototype.$</a:t>
            </a:r>
            <a:r>
              <a:rPr lang="en-US" altLang="zh-CN" dirty="0" err="1"/>
              <a:t>axios</a:t>
            </a:r>
            <a:r>
              <a:rPr lang="en-US" altLang="zh-CN" dirty="0"/>
              <a:t> = </a:t>
            </a:r>
            <a:r>
              <a:rPr lang="en-US" altLang="zh-CN" dirty="0" err="1" smtClean="0"/>
              <a:t>axios</a:t>
            </a:r>
            <a:endParaRPr lang="mr-IN" altLang="zh-CN" dirty="0"/>
          </a:p>
          <a:p>
            <a:r>
              <a:rPr lang="en-US" altLang="zh-CN" dirty="0"/>
              <a:t>// </a:t>
            </a:r>
            <a:r>
              <a:rPr lang="zh-CN" altLang="en-US" dirty="0"/>
              <a:t>在组件中使用：</a:t>
            </a:r>
          </a:p>
          <a:p>
            <a:r>
              <a:rPr lang="en-US" altLang="zh-CN" dirty="0"/>
              <a:t>methods: {</a:t>
            </a:r>
          </a:p>
          <a:p>
            <a:r>
              <a:rPr lang="mr-IN" altLang="zh-CN" dirty="0"/>
              <a:t>  </a:t>
            </a:r>
            <a:r>
              <a:rPr lang="mr-IN" altLang="zh-CN" dirty="0" err="1"/>
              <a:t>getData</a:t>
            </a:r>
            <a:r>
              <a:rPr lang="mr-IN" altLang="zh-CN" dirty="0"/>
              <a:t>() {</a:t>
            </a:r>
          </a:p>
          <a:p>
            <a:r>
              <a:rPr lang="en-US" altLang="zh-CN" dirty="0"/>
              <a:t>    this.$</a:t>
            </a:r>
            <a:r>
              <a:rPr lang="en-US" altLang="zh-CN" dirty="0" err="1"/>
              <a:t>axios.get</a:t>
            </a:r>
            <a:r>
              <a:rPr lang="en-US" altLang="zh-CN" dirty="0"/>
              <a:t>('</a:t>
            </a:r>
            <a:r>
              <a:rPr lang="en-US" altLang="zh-CN" dirty="0" err="1"/>
              <a:t>url</a:t>
            </a:r>
            <a:r>
              <a:rPr lang="en-US" altLang="zh-CN" dirty="0"/>
              <a:t>')</a:t>
            </a:r>
          </a:p>
          <a:p>
            <a:r>
              <a:rPr lang="mr-IN" altLang="zh-CN" dirty="0"/>
              <a:t>      .</a:t>
            </a:r>
            <a:r>
              <a:rPr lang="mr-IN" altLang="zh-CN" dirty="0" err="1"/>
              <a:t>then</a:t>
            </a:r>
            <a:r>
              <a:rPr lang="mr-IN" altLang="zh-CN" dirty="0"/>
              <a:t>(</a:t>
            </a:r>
            <a:r>
              <a:rPr lang="mr-IN" altLang="zh-CN" dirty="0" err="1"/>
              <a:t>res</a:t>
            </a:r>
            <a:r>
              <a:rPr lang="mr-IN" altLang="zh-CN" dirty="0"/>
              <a:t> =&gt; {})</a:t>
            </a:r>
          </a:p>
          <a:p>
            <a:r>
              <a:rPr lang="mr-IN" altLang="zh-CN" dirty="0"/>
              <a:t>      .</a:t>
            </a:r>
            <a:r>
              <a:rPr lang="mr-IN" altLang="zh-CN" dirty="0" err="1"/>
              <a:t>catch</a:t>
            </a:r>
            <a:r>
              <a:rPr lang="mr-IN" altLang="zh-CN" dirty="0"/>
              <a:t>(</a:t>
            </a:r>
            <a:r>
              <a:rPr lang="mr-IN" altLang="zh-CN" dirty="0" err="1"/>
              <a:t>err</a:t>
            </a:r>
            <a:r>
              <a:rPr lang="mr-IN" altLang="zh-CN" dirty="0"/>
              <a:t> =&gt; {})</a:t>
            </a:r>
          </a:p>
          <a:p>
            <a:r>
              <a:rPr lang="mr-IN" altLang="zh-CN" dirty="0"/>
              <a:t>  }</a:t>
            </a:r>
          </a:p>
          <a:p>
            <a:r>
              <a:rPr lang="mr-IN" altLang="zh-CN" dirty="0" smtClean="0"/>
              <a:t>}</a:t>
            </a:r>
            <a:endParaRPr lang="mr-IN" altLang="zh-CN" dirty="0"/>
          </a:p>
        </p:txBody>
      </p:sp>
      <p:sp>
        <p:nvSpPr>
          <p:cNvPr id="5" name="文本框 4"/>
          <p:cNvSpPr txBox="1"/>
          <p:nvPr/>
        </p:nvSpPr>
        <p:spPr>
          <a:xfrm>
            <a:off x="7924799" y="1294817"/>
            <a:ext cx="4208929" cy="1477328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dirty="0"/>
              <a:t>// API</a:t>
            </a:r>
            <a:r>
              <a:rPr lang="zh-CN" altLang="en-US" dirty="0"/>
              <a:t>使用方式：</a:t>
            </a:r>
          </a:p>
          <a:p>
            <a:r>
              <a:rPr lang="en-US" altLang="zh-CN" dirty="0" err="1"/>
              <a:t>axios.get</a:t>
            </a:r>
            <a:r>
              <a:rPr lang="en-US" altLang="zh-CN" dirty="0"/>
              <a:t>(</a:t>
            </a:r>
            <a:r>
              <a:rPr lang="en-US" altLang="zh-CN" dirty="0" err="1"/>
              <a:t>url</a:t>
            </a:r>
            <a:r>
              <a:rPr lang="en-US" altLang="zh-CN" dirty="0"/>
              <a:t>[, </a:t>
            </a:r>
            <a:r>
              <a:rPr lang="en-US" altLang="zh-CN" dirty="0" err="1"/>
              <a:t>config</a:t>
            </a:r>
            <a:r>
              <a:rPr lang="en-US" altLang="zh-CN" dirty="0"/>
              <a:t>])</a:t>
            </a:r>
          </a:p>
          <a:p>
            <a:r>
              <a:rPr lang="en-US" altLang="zh-CN" dirty="0" err="1"/>
              <a:t>axios.post</a:t>
            </a:r>
            <a:r>
              <a:rPr lang="en-US" altLang="zh-CN" dirty="0"/>
              <a:t>(</a:t>
            </a:r>
            <a:r>
              <a:rPr lang="en-US" altLang="zh-CN" dirty="0" err="1"/>
              <a:t>url</a:t>
            </a:r>
            <a:r>
              <a:rPr lang="en-US" altLang="zh-CN" dirty="0"/>
              <a:t>[, data[, </a:t>
            </a:r>
            <a:r>
              <a:rPr lang="en-US" altLang="zh-CN" dirty="0" err="1"/>
              <a:t>config</a:t>
            </a:r>
            <a:r>
              <a:rPr lang="en-US" altLang="zh-CN" dirty="0"/>
              <a:t>]])</a:t>
            </a:r>
          </a:p>
          <a:p>
            <a:r>
              <a:rPr lang="en-US" altLang="zh-CN" dirty="0" err="1"/>
              <a:t>axios</a:t>
            </a:r>
            <a:r>
              <a:rPr lang="en-US" altLang="zh-CN" dirty="0"/>
              <a:t>(</a:t>
            </a:r>
            <a:r>
              <a:rPr lang="en-US" altLang="zh-CN" dirty="0" err="1"/>
              <a:t>url</a:t>
            </a:r>
            <a:r>
              <a:rPr lang="en-US" altLang="zh-CN" dirty="0"/>
              <a:t>[, </a:t>
            </a:r>
            <a:r>
              <a:rPr lang="en-US" altLang="zh-CN" dirty="0" err="1"/>
              <a:t>config</a:t>
            </a:r>
            <a:r>
              <a:rPr lang="en-US" altLang="zh-CN" dirty="0"/>
              <a:t>])</a:t>
            </a:r>
          </a:p>
          <a:p>
            <a:r>
              <a:rPr lang="en-US" altLang="zh-CN" dirty="0" err="1"/>
              <a:t>axios</a:t>
            </a:r>
            <a:r>
              <a:rPr lang="en-US" altLang="zh-CN" dirty="0"/>
              <a:t>(</a:t>
            </a:r>
            <a:r>
              <a:rPr lang="en-US" altLang="zh-CN" dirty="0" err="1"/>
              <a:t>config</a:t>
            </a:r>
            <a:r>
              <a:rPr lang="en-US" altLang="zh-CN" dirty="0"/>
              <a:t>)</a:t>
            </a:r>
            <a:endParaRPr kumimoji="1"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4805082" y="2624229"/>
            <a:ext cx="3119717" cy="369331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dirty="0"/>
              <a:t>// </a:t>
            </a:r>
            <a:r>
              <a:rPr lang="zh-CN" altLang="en-US" dirty="0"/>
              <a:t>请求拦截器</a:t>
            </a:r>
          </a:p>
          <a:p>
            <a:r>
              <a:rPr lang="en-US" altLang="zh-CN" dirty="0" err="1"/>
              <a:t>axios.interceptors.request.use</a:t>
            </a:r>
            <a:r>
              <a:rPr lang="en-US" altLang="zh-CN" dirty="0"/>
              <a:t>(function (</a:t>
            </a:r>
            <a:r>
              <a:rPr lang="en-US" altLang="zh-CN" dirty="0" err="1"/>
              <a:t>config</a:t>
            </a:r>
            <a:r>
              <a:rPr lang="en-US" altLang="zh-CN" dirty="0"/>
              <a:t>) {</a:t>
            </a:r>
          </a:p>
          <a:p>
            <a:r>
              <a:rPr lang="zh-CN" altLang="en-US" dirty="0"/>
              <a:t>    </a:t>
            </a:r>
            <a:r>
              <a:rPr lang="en-US" altLang="zh-CN" dirty="0"/>
              <a:t>// </a:t>
            </a:r>
            <a:r>
              <a:rPr lang="zh-CN" altLang="en-US" dirty="0"/>
              <a:t>所有请求之前都要执行的操作</a:t>
            </a:r>
          </a:p>
          <a:p>
            <a:endParaRPr lang="zh-CN" altLang="en-US" dirty="0"/>
          </a:p>
          <a:p>
            <a:r>
              <a:rPr lang="en-US" altLang="zh-CN" dirty="0"/>
              <a:t>    return </a:t>
            </a:r>
            <a:r>
              <a:rPr lang="en-US" altLang="zh-CN" dirty="0" err="1"/>
              <a:t>config</a:t>
            </a:r>
            <a:r>
              <a:rPr lang="en-US" altLang="zh-CN" dirty="0"/>
              <a:t>;</a:t>
            </a:r>
          </a:p>
          <a:p>
            <a:r>
              <a:rPr lang="en-US" altLang="zh-CN" dirty="0"/>
              <a:t>  }, function (error) {</a:t>
            </a:r>
          </a:p>
          <a:p>
            <a:r>
              <a:rPr lang="mr-IN" altLang="zh-CN" dirty="0"/>
              <a:t>    // </a:t>
            </a:r>
            <a:r>
              <a:rPr lang="zh-CN" altLang="mr-IN" dirty="0"/>
              <a:t>错误处理</a:t>
            </a:r>
          </a:p>
          <a:p>
            <a:endParaRPr lang="zh-CN" altLang="en-US" dirty="0"/>
          </a:p>
          <a:p>
            <a:r>
              <a:rPr lang="en-US" altLang="zh-CN" dirty="0"/>
              <a:t>    return </a:t>
            </a:r>
            <a:r>
              <a:rPr lang="en-US" altLang="zh-CN" dirty="0" err="1"/>
              <a:t>Promise.reject</a:t>
            </a:r>
            <a:r>
              <a:rPr lang="en-US" altLang="zh-CN" dirty="0"/>
              <a:t>(error);</a:t>
            </a:r>
          </a:p>
          <a:p>
            <a:r>
              <a:rPr lang="mr-IN" altLang="zh-CN" dirty="0"/>
              <a:t>  });</a:t>
            </a:r>
          </a:p>
          <a:p>
            <a:endParaRPr lang="mr-IN" altLang="zh-CN" dirty="0"/>
          </a:p>
        </p:txBody>
      </p:sp>
      <p:sp>
        <p:nvSpPr>
          <p:cNvPr id="7" name="文本框 6"/>
          <p:cNvSpPr txBox="1"/>
          <p:nvPr/>
        </p:nvSpPr>
        <p:spPr>
          <a:xfrm>
            <a:off x="7924799" y="2772145"/>
            <a:ext cx="4208929" cy="286232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dirty="0"/>
              <a:t>// </a:t>
            </a:r>
            <a:r>
              <a:rPr lang="zh-CN" altLang="en-US" dirty="0"/>
              <a:t>响应拦截器</a:t>
            </a:r>
          </a:p>
          <a:p>
            <a:r>
              <a:rPr lang="en-US" altLang="zh-CN" dirty="0" err="1"/>
              <a:t>axios.interceptors.response.use</a:t>
            </a:r>
            <a:r>
              <a:rPr lang="en-US" altLang="zh-CN" dirty="0"/>
              <a:t>(function (response) {</a:t>
            </a:r>
          </a:p>
          <a:p>
            <a:r>
              <a:rPr lang="zh-CN" altLang="en-US" dirty="0"/>
              <a:t>    </a:t>
            </a:r>
            <a:r>
              <a:rPr lang="en-US" altLang="zh-CN" dirty="0"/>
              <a:t>// </a:t>
            </a:r>
            <a:r>
              <a:rPr lang="zh-CN" altLang="en-US" dirty="0"/>
              <a:t>所有请求完成后都要执行的操作</a:t>
            </a:r>
          </a:p>
          <a:p>
            <a:endParaRPr lang="zh-CN" altLang="en-US" dirty="0"/>
          </a:p>
          <a:p>
            <a:r>
              <a:rPr lang="en-US" altLang="zh-CN" dirty="0"/>
              <a:t>    return response;</a:t>
            </a:r>
          </a:p>
          <a:p>
            <a:r>
              <a:rPr lang="en-US" altLang="zh-CN" dirty="0"/>
              <a:t>  }, function (error) {</a:t>
            </a:r>
          </a:p>
          <a:p>
            <a:r>
              <a:rPr lang="mr-IN" altLang="zh-CN" dirty="0"/>
              <a:t>    // </a:t>
            </a:r>
            <a:r>
              <a:rPr lang="zh-CN" altLang="mr-IN" dirty="0"/>
              <a:t>错误处理</a:t>
            </a:r>
          </a:p>
          <a:p>
            <a:r>
              <a:rPr lang="en-US" altLang="zh-CN" dirty="0"/>
              <a:t>    return </a:t>
            </a:r>
            <a:r>
              <a:rPr lang="en-US" altLang="zh-CN" dirty="0" err="1"/>
              <a:t>Promise.reject</a:t>
            </a:r>
            <a:r>
              <a:rPr lang="en-US" altLang="zh-CN" dirty="0"/>
              <a:t>(error);</a:t>
            </a:r>
          </a:p>
          <a:p>
            <a:r>
              <a:rPr lang="mr-IN" altLang="zh-CN" dirty="0"/>
              <a:t>  });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55081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16510"/>
          </a:xfrm>
        </p:spPr>
        <p:txBody>
          <a:bodyPr>
            <a:normAutofit/>
          </a:bodyPr>
          <a:lstStyle/>
          <a:p>
            <a:r>
              <a:rPr kumimoji="1" lang="zh-CN" altLang="en-US" sz="3000" smtClean="0">
                <a:latin typeface="SimSun" charset="-122"/>
                <a:ea typeface="SimSun" charset="-122"/>
                <a:cs typeface="SimSun" charset="-122"/>
              </a:rPr>
              <a:t>自定义指令</a:t>
            </a:r>
            <a:endParaRPr kumimoji="1" lang="zh-CN" altLang="en-US" sz="3000" dirty="0">
              <a:latin typeface="SimSun" charset="-122"/>
              <a:ea typeface="SimSun" charset="-122"/>
              <a:cs typeface="SimSun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075765"/>
            <a:ext cx="10515600" cy="3872753"/>
          </a:xfrm>
        </p:spPr>
        <p:txBody>
          <a:bodyPr>
            <a:normAutofit/>
          </a:bodyPr>
          <a:lstStyle/>
          <a:p>
            <a:r>
              <a:rPr kumimoji="1" lang="zh-CN" altLang="en-US" sz="2600" dirty="0" smtClean="0">
                <a:latin typeface="SimSun" charset="-122"/>
                <a:ea typeface="SimSun" charset="-122"/>
                <a:cs typeface="SimSun" charset="-122"/>
              </a:rPr>
              <a:t>对纯 </a:t>
            </a:r>
            <a:r>
              <a:rPr kumimoji="1" lang="en-US" altLang="zh-CN" sz="2600" dirty="0" smtClean="0">
                <a:latin typeface="SimSun" charset="-122"/>
                <a:ea typeface="SimSun" charset="-122"/>
                <a:cs typeface="SimSun" charset="-122"/>
              </a:rPr>
              <a:t>DOM</a:t>
            </a:r>
            <a:r>
              <a:rPr kumimoji="1" lang="zh-CN" altLang="en-US" sz="2600" dirty="0" smtClean="0">
                <a:latin typeface="SimSun" charset="-122"/>
                <a:ea typeface="SimSun" charset="-122"/>
                <a:cs typeface="SimSun" charset="-122"/>
              </a:rPr>
              <a:t> 元素进行底层操作，比如文本框获得焦点</a:t>
            </a:r>
            <a:endParaRPr kumimoji="1" lang="en-US" altLang="zh-CN" sz="2600" dirty="0" smtClean="0">
              <a:latin typeface="SimSun" charset="-122"/>
              <a:ea typeface="SimSun" charset="-122"/>
              <a:cs typeface="SimSun" charset="-122"/>
            </a:endParaRPr>
          </a:p>
          <a:p>
            <a:r>
              <a:rPr kumimoji="1" lang="zh-CN" altLang="en-US" sz="2600" dirty="0" smtClean="0">
                <a:latin typeface="SimSun" charset="-122"/>
                <a:ea typeface="SimSun" charset="-122"/>
                <a:cs typeface="SimSun" charset="-122"/>
                <a:hlinkClick r:id="rId2"/>
              </a:rPr>
              <a:t>自定义指令用法实例</a:t>
            </a:r>
            <a:endParaRPr kumimoji="1" lang="en-US" altLang="zh-CN" sz="2600" dirty="0" smtClean="0">
              <a:latin typeface="SimSun" charset="-122"/>
              <a:ea typeface="SimSun" charset="-122"/>
              <a:cs typeface="SimSun" charset="-122"/>
            </a:endParaRPr>
          </a:p>
          <a:p>
            <a:pPr lvl="1"/>
            <a:r>
              <a:rPr kumimoji="1" lang="zh-CN" altLang="en-US" sz="2200" dirty="0" smtClean="0">
                <a:latin typeface="SimSun" charset="-122"/>
                <a:ea typeface="SimSun" charset="-122"/>
                <a:cs typeface="SimSun" charset="-122"/>
              </a:rPr>
              <a:t>全局指令：</a:t>
            </a:r>
            <a:endParaRPr kumimoji="1" lang="en-US" altLang="zh-CN" sz="2200" dirty="0" smtClean="0">
              <a:latin typeface="SimSun" charset="-122"/>
              <a:ea typeface="SimSun" charset="-122"/>
              <a:cs typeface="SimSun" charset="-122"/>
            </a:endParaRPr>
          </a:p>
          <a:p>
            <a:pPr lvl="2"/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第一个参数：指令名称，第二个参数：配置对象，指令指定的钩子函数</a:t>
            </a:r>
            <a:endParaRPr kumimoji="1" lang="en-US" altLang="zh-CN" dirty="0" smtClean="0">
              <a:latin typeface="SimSun" charset="-122"/>
              <a:ea typeface="SimSun" charset="-122"/>
              <a:cs typeface="SimSun" charset="-122"/>
            </a:endParaRPr>
          </a:p>
          <a:p>
            <a:pPr lvl="2"/>
            <a:r>
              <a:rPr kumimoji="1" lang="en-US" altLang="zh-CN" dirty="0" smtClean="0">
                <a:latin typeface="SimSun" charset="-122"/>
                <a:ea typeface="SimSun" charset="-122"/>
                <a:cs typeface="SimSun" charset="-122"/>
              </a:rPr>
              <a:t>bind</a:t>
            </a:r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 中只能对元素自身进</a:t>
            </a:r>
            <a:r>
              <a:rPr kumimoji="1" lang="en-US" altLang="zh-CN" dirty="0" err="1" smtClean="0">
                <a:latin typeface="SimSun" charset="-122"/>
                <a:ea typeface="SimSun" charset="-122"/>
                <a:cs typeface="SimSun" charset="-122"/>
              </a:rPr>
              <a:t>dom</a:t>
            </a:r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行操作，无法对父级元素操作。只调用一次指令，第一次绑定到元素时调用，可以进行一次性的初始化设置</a:t>
            </a:r>
            <a:endParaRPr kumimoji="1" lang="en-US" altLang="zh-CN" dirty="0" smtClean="0">
              <a:latin typeface="SimSun" charset="-122"/>
              <a:ea typeface="SimSun" charset="-122"/>
              <a:cs typeface="SimSun" charset="-122"/>
            </a:endParaRPr>
          </a:p>
          <a:p>
            <a:pPr lvl="2"/>
            <a:r>
              <a:rPr kumimoji="1" lang="en-US" altLang="zh-CN" dirty="0" smtClean="0">
                <a:latin typeface="SimSun" charset="-122"/>
                <a:ea typeface="SimSun" charset="-122"/>
                <a:cs typeface="SimSun" charset="-122"/>
              </a:rPr>
              <a:t>inserted</a:t>
            </a:r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 这个钩子函数调用的时候，当前元素已经插入页面中了，此时可以获取到父级节点</a:t>
            </a:r>
            <a:endParaRPr kumimoji="1" lang="en-US" altLang="zh-CN" dirty="0" smtClean="0">
              <a:latin typeface="SimSun" charset="-122"/>
              <a:ea typeface="SimSun" charset="-122"/>
              <a:cs typeface="SimSun" charset="-122"/>
            </a:endParaRPr>
          </a:p>
          <a:p>
            <a:pPr lvl="2"/>
            <a:r>
              <a:rPr kumimoji="1" lang="en-US" altLang="zh-CN" dirty="0" smtClean="0">
                <a:latin typeface="SimSun" charset="-122"/>
                <a:ea typeface="SimSun" charset="-122"/>
                <a:cs typeface="SimSun" charset="-122"/>
              </a:rPr>
              <a:t>update</a:t>
            </a:r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 </a:t>
            </a:r>
            <a:r>
              <a:rPr kumimoji="1" lang="en-US" altLang="zh-CN" dirty="0" err="1" smtClean="0">
                <a:latin typeface="SimSun" charset="-122"/>
                <a:ea typeface="SimSun" charset="-122"/>
                <a:cs typeface="SimSun" charset="-122"/>
              </a:rPr>
              <a:t>dom</a:t>
            </a:r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重新渲染前</a:t>
            </a:r>
            <a:endParaRPr kumimoji="1" lang="en-US" altLang="zh-CN" dirty="0" smtClean="0">
              <a:latin typeface="SimSun" charset="-122"/>
              <a:ea typeface="SimSun" charset="-122"/>
              <a:cs typeface="SimSun" charset="-122"/>
            </a:endParaRPr>
          </a:p>
          <a:p>
            <a:pPr lvl="2"/>
            <a:r>
              <a:rPr kumimoji="1" lang="en-US" altLang="zh-CN" dirty="0" err="1" smtClean="0">
                <a:latin typeface="SimSun" charset="-122"/>
                <a:ea typeface="SimSun" charset="-122"/>
                <a:cs typeface="SimSun" charset="-122"/>
              </a:rPr>
              <a:t>componentUpdated</a:t>
            </a:r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 </a:t>
            </a:r>
            <a:r>
              <a:rPr kumimoji="1" lang="en-US" altLang="zh-CN" dirty="0" err="1" smtClean="0">
                <a:latin typeface="SimSun" charset="-122"/>
                <a:ea typeface="SimSun" charset="-122"/>
                <a:cs typeface="SimSun" charset="-122"/>
              </a:rPr>
              <a:t>dom</a:t>
            </a:r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重新渲染后</a:t>
            </a:r>
            <a:endParaRPr kumimoji="1" lang="en-US" altLang="zh-CN" dirty="0" smtClean="0">
              <a:latin typeface="SimSun" charset="-122"/>
              <a:ea typeface="SimSun" charset="-122"/>
              <a:cs typeface="SimSun" charset="-122"/>
            </a:endParaRPr>
          </a:p>
          <a:p>
            <a:pPr lvl="2"/>
            <a:r>
              <a:rPr kumimoji="1" lang="en-US" altLang="zh-CN" dirty="0" smtClean="0">
                <a:latin typeface="SimSun" charset="-122"/>
                <a:ea typeface="SimSun" charset="-122"/>
                <a:cs typeface="SimSun" charset="-122"/>
              </a:rPr>
              <a:t>unbind </a:t>
            </a:r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只调用一次，指令与元素解绑时调用</a:t>
            </a:r>
            <a:endParaRPr kumimoji="1" lang="en-US" altLang="zh-CN" dirty="0" smtClean="0">
              <a:latin typeface="SimSun" charset="-122"/>
              <a:ea typeface="SimSun" charset="-122"/>
              <a:cs typeface="SimSun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734670" y="4948518"/>
            <a:ext cx="6287299" cy="203132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kumimoji="1" lang="en-US" altLang="zh-CN" dirty="0" err="1" smtClean="0"/>
              <a:t>Vue.directive</a:t>
            </a:r>
            <a:r>
              <a:rPr kumimoji="1" lang="en-US" altLang="zh-CN" dirty="0" smtClean="0"/>
              <a:t>(‘</a:t>
            </a:r>
            <a:r>
              <a:rPr kumimoji="1" lang="en-US" altLang="zh-CN" dirty="0" err="1" smtClean="0"/>
              <a:t>directiveName</a:t>
            </a:r>
            <a:r>
              <a:rPr kumimoji="1" lang="en-US" altLang="zh-CN" dirty="0" smtClean="0"/>
              <a:t>’, {</a:t>
            </a:r>
          </a:p>
          <a:p>
            <a:r>
              <a:rPr kumimoji="1" lang="en-US" altLang="zh-CN" dirty="0" smtClean="0"/>
              <a:t>	bind(el, binding, </a:t>
            </a:r>
            <a:r>
              <a:rPr kumimoji="1" lang="en-US" altLang="zh-CN" dirty="0" err="1" smtClean="0"/>
              <a:t>vnode</a:t>
            </a:r>
            <a:r>
              <a:rPr kumimoji="1" lang="en-US" altLang="zh-CN" dirty="0" smtClean="0"/>
              <a:t>){},</a:t>
            </a:r>
          </a:p>
          <a:p>
            <a:r>
              <a:rPr kumimoji="1" lang="en-US" altLang="zh-CN" dirty="0" smtClean="0"/>
              <a:t>	inserted(el, binding, </a:t>
            </a:r>
            <a:r>
              <a:rPr kumimoji="1" lang="en-US" altLang="zh-CN" dirty="0" err="1" smtClean="0"/>
              <a:t>vnode</a:t>
            </a:r>
            <a:r>
              <a:rPr kumimoji="1" lang="en-US" altLang="zh-CN" dirty="0" smtClean="0"/>
              <a:t>){},</a:t>
            </a:r>
          </a:p>
          <a:p>
            <a:r>
              <a:rPr kumimoji="1" lang="en-US" altLang="zh-CN" dirty="0" smtClean="0"/>
              <a:t>	update(el, binding, </a:t>
            </a:r>
            <a:r>
              <a:rPr kumimoji="1" lang="en-US" altLang="zh-CN" dirty="0" err="1" smtClean="0"/>
              <a:t>vnode</a:t>
            </a:r>
            <a:r>
              <a:rPr kumimoji="1" lang="en-US" altLang="zh-CN" dirty="0" smtClean="0"/>
              <a:t>, </a:t>
            </a:r>
            <a:r>
              <a:rPr kumimoji="1" lang="en-US" altLang="zh-CN" dirty="0" err="1" smtClean="0"/>
              <a:t>oldVnode</a:t>
            </a:r>
            <a:r>
              <a:rPr kumimoji="1" lang="en-US" altLang="zh-CN" dirty="0" smtClean="0"/>
              <a:t>){},</a:t>
            </a:r>
          </a:p>
          <a:p>
            <a:r>
              <a:rPr kumimoji="1" lang="en-US" altLang="zh-CN" dirty="0" smtClean="0"/>
              <a:t>	</a:t>
            </a:r>
            <a:r>
              <a:rPr kumimoji="1" lang="en-US" altLang="zh-CN" dirty="0" err="1" smtClean="0"/>
              <a:t>componentUpdated</a:t>
            </a:r>
            <a:r>
              <a:rPr kumimoji="1" lang="en-US" altLang="zh-CN" dirty="0" smtClean="0"/>
              <a:t>(el, binding, </a:t>
            </a:r>
            <a:r>
              <a:rPr kumimoji="1" lang="en-US" altLang="zh-CN" dirty="0" err="1" smtClean="0"/>
              <a:t>vnode</a:t>
            </a:r>
            <a:r>
              <a:rPr kumimoji="1" lang="en-US" altLang="zh-CN" dirty="0" smtClean="0"/>
              <a:t>, </a:t>
            </a:r>
            <a:r>
              <a:rPr kumimoji="1" lang="en-US" altLang="zh-CN" dirty="0" err="1" smtClean="0"/>
              <a:t>oldVnode</a:t>
            </a:r>
            <a:r>
              <a:rPr kumimoji="1" lang="en-US" altLang="zh-CN" dirty="0" smtClean="0"/>
              <a:t>){},</a:t>
            </a:r>
          </a:p>
          <a:p>
            <a:r>
              <a:rPr kumimoji="1" lang="en-US" altLang="zh-CN" dirty="0" smtClean="0"/>
              <a:t>	unbind(el){},</a:t>
            </a:r>
          </a:p>
          <a:p>
            <a:r>
              <a:rPr kumimoji="1" lang="en-US" altLang="zh-CN" dirty="0" smtClean="0"/>
              <a:t>})</a:t>
            </a:r>
            <a:endParaRPr kumimoji="1"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9751512" y="4948517"/>
            <a:ext cx="2178802" cy="203132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zh-CN" altLang="en-US" dirty="0" smtClean="0"/>
              <a:t>局部自定义指令：</a:t>
            </a:r>
            <a:endParaRPr lang="en-US" altLang="zh-CN" dirty="0" smtClean="0"/>
          </a:p>
          <a:p>
            <a:r>
              <a:rPr lang="en-US" altLang="zh-CN" dirty="0" err="1" smtClean="0"/>
              <a:t>var</a:t>
            </a:r>
            <a:r>
              <a:rPr lang="en-US" altLang="zh-CN" dirty="0" smtClean="0"/>
              <a:t> </a:t>
            </a:r>
            <a:r>
              <a:rPr lang="en-US" altLang="zh-CN" dirty="0" err="1"/>
              <a:t>vm</a:t>
            </a:r>
            <a:r>
              <a:rPr lang="en-US" altLang="zh-CN" dirty="0"/>
              <a:t> = new </a:t>
            </a:r>
            <a:r>
              <a:rPr lang="en-US" altLang="zh-CN" dirty="0" err="1"/>
              <a:t>Vue</a:t>
            </a:r>
            <a:r>
              <a:rPr lang="en-US" altLang="zh-CN" dirty="0"/>
              <a:t>({</a:t>
            </a:r>
          </a:p>
          <a:p>
            <a:r>
              <a:rPr lang="es-ES_tradnl" altLang="zh-CN" dirty="0"/>
              <a:t>  el : "#app",</a:t>
            </a:r>
          </a:p>
          <a:p>
            <a:r>
              <a:rPr lang="es-ES_tradnl" altLang="zh-CN" dirty="0"/>
              <a:t>  </a:t>
            </a:r>
            <a:r>
              <a:rPr lang="es-ES_tradnl" altLang="zh-CN" dirty="0" err="1"/>
              <a:t>directives</a:t>
            </a:r>
            <a:r>
              <a:rPr lang="es-ES_tradnl" altLang="zh-CN" dirty="0"/>
              <a:t>: {</a:t>
            </a:r>
          </a:p>
          <a:p>
            <a:r>
              <a:rPr lang="es-ES_tradnl" altLang="zh-CN" dirty="0"/>
              <a:t>    </a:t>
            </a:r>
            <a:r>
              <a:rPr lang="es-ES_tradnl" altLang="zh-CN" dirty="0" err="1"/>
              <a:t>directiveName</a:t>
            </a:r>
            <a:r>
              <a:rPr lang="es-ES_tradnl" altLang="zh-CN" dirty="0"/>
              <a:t>: { }</a:t>
            </a:r>
          </a:p>
          <a:p>
            <a:r>
              <a:rPr lang="mr-IN" altLang="zh-CN" dirty="0"/>
              <a:t>  }</a:t>
            </a:r>
          </a:p>
          <a:p>
            <a:r>
              <a:rPr lang="mr-IN" altLang="zh-CN" dirty="0"/>
              <a:t>})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41655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37534"/>
          </a:xfrm>
        </p:spPr>
        <p:txBody>
          <a:bodyPr>
            <a:normAutofit/>
          </a:bodyPr>
          <a:lstStyle/>
          <a:p>
            <a:r>
              <a:rPr kumimoji="1" lang="zh-CN" altLang="en-US" sz="3000" dirty="0" smtClean="0">
                <a:latin typeface="SimSun" charset="-122"/>
                <a:ea typeface="SimSun" charset="-122"/>
                <a:cs typeface="SimSun" charset="-122"/>
              </a:rPr>
              <a:t>组件</a:t>
            </a:r>
            <a:endParaRPr kumimoji="1" lang="zh-CN" altLang="en-US" sz="3000" dirty="0">
              <a:latin typeface="SimSun" charset="-122"/>
              <a:ea typeface="SimSun" charset="-122"/>
              <a:cs typeface="SimSun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102660"/>
            <a:ext cx="10515600" cy="5074303"/>
          </a:xfrm>
        </p:spPr>
        <p:txBody>
          <a:bodyPr>
            <a:normAutofit fontScale="92500" lnSpcReduction="10000"/>
          </a:bodyPr>
          <a:lstStyle/>
          <a:p>
            <a:r>
              <a:rPr kumimoji="1" lang="zh-CN" altLang="en-US" sz="2400" dirty="0" smtClean="0">
                <a:latin typeface="SimSun" charset="-122"/>
                <a:ea typeface="SimSun" charset="-122"/>
                <a:cs typeface="SimSun" charset="-122"/>
              </a:rPr>
              <a:t>组件系统是</a:t>
            </a:r>
            <a:r>
              <a:rPr kumimoji="1" lang="en-US" altLang="zh-CN" sz="2400" dirty="0" err="1" smtClean="0">
                <a:latin typeface="SimSun" charset="-122"/>
                <a:ea typeface="SimSun" charset="-122"/>
                <a:cs typeface="SimSun" charset="-122"/>
              </a:rPr>
              <a:t>vue</a:t>
            </a:r>
            <a:r>
              <a:rPr kumimoji="1" lang="zh-CN" altLang="en-US" sz="2400" dirty="0" smtClean="0">
                <a:latin typeface="SimSun" charset="-122"/>
                <a:ea typeface="SimSun" charset="-122"/>
                <a:cs typeface="SimSun" charset="-122"/>
              </a:rPr>
              <a:t>的另一个重要概念</a:t>
            </a:r>
            <a:endParaRPr kumimoji="1" lang="en-US" altLang="zh-CN" sz="2400" dirty="0" smtClean="0">
              <a:latin typeface="SimSun" charset="-122"/>
              <a:ea typeface="SimSun" charset="-122"/>
              <a:cs typeface="SimSun" charset="-122"/>
            </a:endParaRPr>
          </a:p>
          <a:p>
            <a:r>
              <a:rPr kumimoji="1" lang="zh-CN" altLang="en-US" sz="2400" dirty="0" smtClean="0">
                <a:latin typeface="SimSun" charset="-122"/>
                <a:ea typeface="SimSun" charset="-122"/>
                <a:cs typeface="SimSun" charset="-122"/>
              </a:rPr>
              <a:t>创建组件的两种方式：全局组件、局部组件</a:t>
            </a:r>
            <a:endParaRPr kumimoji="1" lang="en-US" altLang="zh-CN" sz="2400" dirty="0" smtClean="0">
              <a:latin typeface="SimSun" charset="-122"/>
              <a:ea typeface="SimSun" charset="-122"/>
              <a:cs typeface="SimSun" charset="-122"/>
            </a:endParaRPr>
          </a:p>
          <a:p>
            <a:r>
              <a:rPr kumimoji="1" lang="zh-CN" altLang="en-US" sz="2400" dirty="0" smtClean="0">
                <a:latin typeface="SimSun" charset="-122"/>
                <a:ea typeface="SimSun" charset="-122"/>
                <a:cs typeface="SimSun" charset="-122"/>
              </a:rPr>
              <a:t>全局组件：</a:t>
            </a:r>
            <a:endParaRPr kumimoji="1" lang="en-US" altLang="zh-CN" sz="2400" dirty="0" smtClean="0">
              <a:latin typeface="SimSun" charset="-122"/>
              <a:ea typeface="SimSun" charset="-122"/>
              <a:cs typeface="SimSun" charset="-122"/>
            </a:endParaRPr>
          </a:p>
          <a:p>
            <a:pPr lvl="1"/>
            <a:r>
              <a:rPr kumimoji="1" lang="zh-CN" altLang="en-US" sz="2000" dirty="0" smtClean="0">
                <a:latin typeface="SimSun" charset="-122"/>
                <a:ea typeface="SimSun" charset="-122"/>
                <a:cs typeface="SimSun" charset="-122"/>
              </a:rPr>
              <a:t>在所有的</a:t>
            </a:r>
            <a:r>
              <a:rPr kumimoji="1" lang="en-US" altLang="zh-CN" sz="2000" dirty="0" err="1" smtClean="0">
                <a:latin typeface="SimSun" charset="-122"/>
                <a:ea typeface="SimSun" charset="-122"/>
                <a:cs typeface="SimSun" charset="-122"/>
              </a:rPr>
              <a:t>vue</a:t>
            </a:r>
            <a:r>
              <a:rPr kumimoji="1" lang="zh-CN" altLang="en-US" sz="2000" dirty="0" smtClean="0">
                <a:latin typeface="SimSun" charset="-122"/>
                <a:ea typeface="SimSun" charset="-122"/>
                <a:cs typeface="SimSun" charset="-122"/>
              </a:rPr>
              <a:t>实例中都可以使用</a:t>
            </a:r>
            <a:endParaRPr kumimoji="1" lang="en-US" altLang="zh-CN" sz="2000" dirty="0" smtClean="0">
              <a:latin typeface="SimSun" charset="-122"/>
              <a:ea typeface="SimSun" charset="-122"/>
              <a:cs typeface="SimSun" charset="-122"/>
            </a:endParaRPr>
          </a:p>
          <a:p>
            <a:pPr lvl="1"/>
            <a:r>
              <a:rPr kumimoji="1" lang="zh-CN" altLang="en-US" sz="2000" dirty="0" smtClean="0">
                <a:latin typeface="SimSun" charset="-122"/>
                <a:ea typeface="SimSun" charset="-122"/>
                <a:cs typeface="SimSun" charset="-122"/>
              </a:rPr>
              <a:t>注意先注册再初始化根实例</a:t>
            </a:r>
            <a:endParaRPr kumimoji="1" lang="en-US" altLang="zh-CN" sz="2000" dirty="0" smtClean="0">
              <a:latin typeface="SimSun" charset="-122"/>
              <a:ea typeface="SimSun" charset="-122"/>
              <a:cs typeface="SimSun" charset="-122"/>
            </a:endParaRPr>
          </a:p>
          <a:p>
            <a:pPr lvl="1"/>
            <a:r>
              <a:rPr kumimoji="1" lang="en-US" altLang="zh-CN" sz="2000" dirty="0" smtClean="0">
                <a:latin typeface="SimSun" charset="-122"/>
                <a:ea typeface="SimSun" charset="-122"/>
                <a:cs typeface="SimSun" charset="-122"/>
              </a:rPr>
              <a:t>extend:</a:t>
            </a:r>
          </a:p>
          <a:p>
            <a:pPr lvl="2"/>
            <a:r>
              <a:rPr kumimoji="1" lang="zh-CN" altLang="en-US" sz="1600" dirty="0" smtClean="0">
                <a:latin typeface="SimSun" charset="-122"/>
                <a:ea typeface="SimSun" charset="-122"/>
                <a:cs typeface="SimSun" charset="-122"/>
              </a:rPr>
              <a:t>使用基础</a:t>
            </a:r>
            <a:r>
              <a:rPr kumimoji="1" lang="en-US" altLang="zh-CN" sz="1600" dirty="0" err="1" smtClean="0">
                <a:latin typeface="SimSun" charset="-122"/>
                <a:ea typeface="SimSun" charset="-122"/>
                <a:cs typeface="SimSun" charset="-122"/>
              </a:rPr>
              <a:t>vue</a:t>
            </a:r>
            <a:r>
              <a:rPr kumimoji="1" lang="zh-CN" altLang="en-US" sz="1600" dirty="0" smtClean="0">
                <a:latin typeface="SimSun" charset="-122"/>
                <a:ea typeface="SimSun" charset="-122"/>
                <a:cs typeface="SimSun" charset="-122"/>
              </a:rPr>
              <a:t>构造器，创建一个“子类”，参数是一个包含组件选项的对象</a:t>
            </a:r>
            <a:endParaRPr kumimoji="1" lang="en-US" altLang="zh-CN" sz="1600" dirty="0" smtClean="0">
              <a:latin typeface="SimSun" charset="-122"/>
              <a:ea typeface="SimSun" charset="-122"/>
              <a:cs typeface="SimSun" charset="-122"/>
            </a:endParaRPr>
          </a:p>
          <a:p>
            <a:pPr lvl="1"/>
            <a:r>
              <a:rPr kumimoji="1" lang="zh-CN" altLang="en-US" sz="2000" dirty="0" smtClean="0">
                <a:latin typeface="SimSun" charset="-122"/>
                <a:ea typeface="SimSun" charset="-122"/>
                <a:cs typeface="SimSun" charset="-122"/>
              </a:rPr>
              <a:t>注册组件，传入一个扩展过的构造器</a:t>
            </a:r>
            <a:endParaRPr kumimoji="1" lang="en-US" altLang="zh-CN" sz="2000" dirty="0" smtClean="0">
              <a:latin typeface="SimSun" charset="-122"/>
              <a:ea typeface="SimSun" charset="-122"/>
              <a:cs typeface="SimSun" charset="-122"/>
            </a:endParaRPr>
          </a:p>
          <a:p>
            <a:pPr lvl="2"/>
            <a:r>
              <a:rPr kumimoji="1" lang="en-US" altLang="zh-CN" sz="1600" dirty="0" err="1" smtClean="0">
                <a:latin typeface="SimSun" charset="-122"/>
                <a:ea typeface="SimSun" charset="-122"/>
                <a:cs typeface="SimSun" charset="-122"/>
              </a:rPr>
              <a:t>Vue.component</a:t>
            </a:r>
            <a:r>
              <a:rPr kumimoji="1" lang="en-US" altLang="zh-CN" sz="1600" dirty="0" smtClean="0">
                <a:latin typeface="SimSun" charset="-122"/>
                <a:ea typeface="SimSun" charset="-122"/>
                <a:cs typeface="SimSun" charset="-122"/>
              </a:rPr>
              <a:t>(‘my-component’,</a:t>
            </a:r>
            <a:r>
              <a:rPr kumimoji="1" lang="en-US" altLang="zh-CN" sz="1600" dirty="0" err="1" smtClean="0">
                <a:latin typeface="SimSun" charset="-122"/>
                <a:ea typeface="SimSun" charset="-122"/>
                <a:cs typeface="SimSun" charset="-122"/>
              </a:rPr>
              <a:t>Vue.extend</a:t>
            </a:r>
            <a:r>
              <a:rPr kumimoji="1" lang="en-US" altLang="zh-CN" sz="1600" dirty="0" smtClean="0">
                <a:latin typeface="SimSun" charset="-122"/>
                <a:ea typeface="SimSun" charset="-122"/>
                <a:cs typeface="SimSun" charset="-122"/>
              </a:rPr>
              <a:t>({}))</a:t>
            </a:r>
            <a:endParaRPr kumimoji="1" lang="en-US" altLang="zh-CN" dirty="0">
              <a:latin typeface="SimSun" charset="-122"/>
              <a:ea typeface="SimSun" charset="-122"/>
              <a:cs typeface="SimSun" charset="-122"/>
            </a:endParaRPr>
          </a:p>
          <a:p>
            <a:pPr lvl="1"/>
            <a:r>
              <a:rPr kumimoji="1" lang="zh-CN" altLang="en-US" sz="2000" dirty="0" smtClean="0">
                <a:latin typeface="SimSun" charset="-122"/>
                <a:ea typeface="SimSun" charset="-122"/>
                <a:cs typeface="SimSun" charset="-122"/>
              </a:rPr>
              <a:t>注册组件，传入一个选项对象（自动调用 </a:t>
            </a:r>
            <a:r>
              <a:rPr kumimoji="1" lang="en-US" altLang="zh-CN" sz="2000" dirty="0" err="1" smtClean="0">
                <a:latin typeface="SimSun" charset="-122"/>
                <a:ea typeface="SimSun" charset="-122"/>
                <a:cs typeface="SimSun" charset="-122"/>
              </a:rPr>
              <a:t>Vue.extend</a:t>
            </a:r>
            <a:r>
              <a:rPr kumimoji="1" lang="zh-CN" altLang="en-US" sz="2000" dirty="0" smtClean="0">
                <a:latin typeface="SimSun" charset="-122"/>
                <a:ea typeface="SimSun" charset="-122"/>
                <a:cs typeface="SimSun" charset="-122"/>
              </a:rPr>
              <a:t>）</a:t>
            </a:r>
            <a:endParaRPr kumimoji="1" lang="en-US" altLang="zh-CN" sz="2000" dirty="0" smtClean="0">
              <a:latin typeface="SimSun" charset="-122"/>
              <a:ea typeface="SimSun" charset="-122"/>
              <a:cs typeface="SimSun" charset="-122"/>
            </a:endParaRPr>
          </a:p>
          <a:p>
            <a:pPr lvl="2"/>
            <a:r>
              <a:rPr kumimoji="1" lang="en-US" altLang="zh-CN" sz="1600" dirty="0" err="1" smtClean="0">
                <a:latin typeface="SimSun" charset="-122"/>
                <a:ea typeface="SimSun" charset="-122"/>
                <a:cs typeface="SimSun" charset="-122"/>
              </a:rPr>
              <a:t>Vue.component</a:t>
            </a:r>
            <a:r>
              <a:rPr kumimoji="1" lang="en-US" altLang="zh-CN" sz="1600" dirty="0" smtClean="0">
                <a:latin typeface="SimSun" charset="-122"/>
                <a:ea typeface="SimSun" charset="-122"/>
                <a:cs typeface="SimSun" charset="-122"/>
              </a:rPr>
              <a:t>(’my-component’,{})</a:t>
            </a:r>
          </a:p>
          <a:p>
            <a:r>
              <a:rPr kumimoji="1" lang="zh-CN" altLang="en-US" sz="2400" dirty="0" smtClean="0">
                <a:latin typeface="SimSun" charset="-122"/>
                <a:ea typeface="SimSun" charset="-122"/>
                <a:cs typeface="SimSun" charset="-122"/>
              </a:rPr>
              <a:t>局部组件：</a:t>
            </a:r>
            <a:endParaRPr kumimoji="1" lang="en-US" altLang="zh-CN" sz="2400" dirty="0" smtClean="0">
              <a:latin typeface="SimSun" charset="-122"/>
              <a:ea typeface="SimSun" charset="-122"/>
              <a:cs typeface="SimSun" charset="-122"/>
            </a:endParaRPr>
          </a:p>
          <a:p>
            <a:pPr lvl="1"/>
            <a:r>
              <a:rPr kumimoji="1" lang="zh-CN" altLang="en-US" sz="2000" dirty="0" smtClean="0">
                <a:latin typeface="SimSun" charset="-122"/>
                <a:ea typeface="SimSun" charset="-122"/>
                <a:cs typeface="SimSun" charset="-122"/>
              </a:rPr>
              <a:t>在某个具体</a:t>
            </a:r>
            <a:r>
              <a:rPr kumimoji="1" lang="en-US" altLang="zh-CN" sz="2000" dirty="0" err="1" smtClean="0">
                <a:latin typeface="SimSun" charset="-122"/>
                <a:ea typeface="SimSun" charset="-122"/>
                <a:cs typeface="SimSun" charset="-122"/>
              </a:rPr>
              <a:t>vue</a:t>
            </a:r>
            <a:r>
              <a:rPr kumimoji="1" lang="zh-CN" altLang="en-US" sz="2000" dirty="0" smtClean="0">
                <a:latin typeface="SimSun" charset="-122"/>
                <a:ea typeface="SimSun" charset="-122"/>
                <a:cs typeface="SimSun" charset="-122"/>
              </a:rPr>
              <a:t>实例中定义的，只能在这个</a:t>
            </a:r>
            <a:r>
              <a:rPr kumimoji="1" lang="en-US" altLang="zh-CN" sz="2000" dirty="0" err="1" smtClean="0">
                <a:latin typeface="SimSun" charset="-122"/>
                <a:ea typeface="SimSun" charset="-122"/>
                <a:cs typeface="SimSun" charset="-122"/>
              </a:rPr>
              <a:t>vue</a:t>
            </a:r>
            <a:r>
              <a:rPr kumimoji="1" lang="zh-CN" altLang="en-US" sz="2000" dirty="0" smtClean="0">
                <a:latin typeface="SimSun" charset="-122"/>
                <a:ea typeface="SimSun" charset="-122"/>
                <a:cs typeface="SimSun" charset="-122"/>
              </a:rPr>
              <a:t>实例中使用</a:t>
            </a:r>
            <a:endParaRPr kumimoji="1" lang="en-US" altLang="zh-CN" sz="2000" dirty="0" smtClean="0">
              <a:latin typeface="SimSun" charset="-122"/>
              <a:ea typeface="SimSun" charset="-122"/>
              <a:cs typeface="SimSun" charset="-122"/>
            </a:endParaRPr>
          </a:p>
          <a:p>
            <a:r>
              <a:rPr kumimoji="1" lang="en-US" altLang="zh-CN" sz="2400" dirty="0" smtClean="0">
                <a:latin typeface="SimSun" charset="-122"/>
                <a:ea typeface="SimSun" charset="-122"/>
                <a:cs typeface="SimSun" charset="-122"/>
              </a:rPr>
              <a:t>is</a:t>
            </a:r>
            <a:r>
              <a:rPr kumimoji="1" lang="zh-CN" altLang="en-US" sz="2400" dirty="0" smtClean="0">
                <a:latin typeface="SimSun" charset="-122"/>
                <a:ea typeface="SimSun" charset="-122"/>
                <a:cs typeface="SimSun" charset="-122"/>
              </a:rPr>
              <a:t>特性：</a:t>
            </a:r>
            <a:endParaRPr kumimoji="1" lang="en-US" altLang="zh-CN" sz="2400" dirty="0" smtClean="0">
              <a:latin typeface="SimSun" charset="-122"/>
              <a:ea typeface="SimSun" charset="-122"/>
              <a:cs typeface="SimSun" charset="-122"/>
            </a:endParaRPr>
          </a:p>
          <a:p>
            <a:pPr lvl="1"/>
            <a:r>
              <a:rPr kumimoji="1" lang="zh-CN" altLang="en-US" sz="2000" dirty="0" smtClean="0">
                <a:latin typeface="SimSun" charset="-122"/>
                <a:ea typeface="SimSun" charset="-122"/>
                <a:cs typeface="SimSun" charset="-122"/>
              </a:rPr>
              <a:t>在某些特定标签中只能存在指定元素 如</a:t>
            </a:r>
            <a:r>
              <a:rPr kumimoji="1" lang="en-US" altLang="zh-CN" sz="2000" dirty="0" err="1" smtClean="0">
                <a:latin typeface="SimSun" charset="-122"/>
                <a:ea typeface="SimSun" charset="-122"/>
                <a:cs typeface="SimSun" charset="-122"/>
              </a:rPr>
              <a:t>ul</a:t>
            </a:r>
            <a:r>
              <a:rPr kumimoji="1" lang="en-US" altLang="zh-CN" sz="2000" dirty="0" smtClean="0">
                <a:latin typeface="SimSun" charset="-122"/>
                <a:ea typeface="SimSun" charset="-122"/>
                <a:cs typeface="SimSun" charset="-122"/>
              </a:rPr>
              <a:t>&gt;li</a:t>
            </a:r>
            <a:r>
              <a:rPr kumimoji="1" lang="zh-CN" altLang="en-US" sz="2000" dirty="0" smtClean="0">
                <a:latin typeface="SimSun" charset="-122"/>
                <a:ea typeface="SimSun" charset="-122"/>
                <a:cs typeface="SimSun" charset="-122"/>
              </a:rPr>
              <a:t> </a:t>
            </a:r>
            <a:endParaRPr kumimoji="1" lang="en-US" altLang="zh-CN" sz="2000" dirty="0" smtClean="0">
              <a:latin typeface="SimSun" charset="-122"/>
              <a:ea typeface="SimSun" charset="-122"/>
              <a:cs typeface="SimSun" charset="-122"/>
            </a:endParaRPr>
          </a:p>
          <a:p>
            <a:pPr lvl="1"/>
            <a:r>
              <a:rPr kumimoji="1" lang="zh-CN" altLang="en-US" sz="2000" dirty="0" smtClean="0">
                <a:latin typeface="SimSun" charset="-122"/>
                <a:ea typeface="SimSun" charset="-122"/>
                <a:cs typeface="SimSun" charset="-122"/>
              </a:rPr>
              <a:t>如果需要浏览器正常解析则需要使用</a:t>
            </a:r>
            <a:r>
              <a:rPr kumimoji="1" lang="en-US" altLang="zh-CN" sz="2000" dirty="0" smtClean="0">
                <a:latin typeface="SimSun" charset="-122"/>
                <a:ea typeface="SimSun" charset="-122"/>
                <a:cs typeface="SimSun" charset="-122"/>
              </a:rPr>
              <a:t>is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8857130" y="2665669"/>
            <a:ext cx="3334870" cy="27699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lvl="1"/>
            <a:r>
              <a:rPr kumimoji="1" lang="zh-CN" altLang="en-US" sz="1600" dirty="0" smtClean="0">
                <a:latin typeface="SimSun" charset="-122"/>
                <a:ea typeface="SimSun" charset="-122"/>
                <a:cs typeface="SimSun" charset="-122"/>
              </a:rPr>
              <a:t>局部组件</a:t>
            </a:r>
            <a:endParaRPr kumimoji="1" lang="en-US" altLang="zh-CN" sz="1600" dirty="0" smtClean="0">
              <a:latin typeface="SimSun" charset="-122"/>
              <a:ea typeface="SimSun" charset="-122"/>
              <a:cs typeface="SimSun" charset="-122"/>
            </a:endParaRPr>
          </a:p>
          <a:p>
            <a:pPr lvl="1"/>
            <a:r>
              <a:rPr kumimoji="1" lang="en-US" altLang="zh-CN" sz="1600" dirty="0" smtClean="0">
                <a:latin typeface="SimSun" charset="-122"/>
                <a:ea typeface="SimSun" charset="-122"/>
                <a:cs typeface="SimSun" charset="-122"/>
              </a:rPr>
              <a:t>New </a:t>
            </a:r>
            <a:r>
              <a:rPr kumimoji="1" lang="en-US" altLang="zh-CN" sz="1600" dirty="0" err="1">
                <a:latin typeface="SimSun" charset="-122"/>
                <a:ea typeface="SimSun" charset="-122"/>
                <a:cs typeface="SimSun" charset="-122"/>
              </a:rPr>
              <a:t>Vue</a:t>
            </a:r>
            <a:r>
              <a:rPr kumimoji="1" lang="en-US" altLang="zh-CN" sz="1600" dirty="0">
                <a:latin typeface="SimSun" charset="-122"/>
                <a:ea typeface="SimSun" charset="-122"/>
                <a:cs typeface="SimSun" charset="-122"/>
              </a:rPr>
              <a:t>({</a:t>
            </a:r>
          </a:p>
          <a:p>
            <a:pPr lvl="1"/>
            <a:r>
              <a:rPr kumimoji="1" lang="en-US" altLang="zh-CN" sz="1600" dirty="0">
                <a:latin typeface="SimSun" charset="-122"/>
                <a:ea typeface="SimSun" charset="-122"/>
                <a:cs typeface="SimSun" charset="-122"/>
              </a:rPr>
              <a:t>  components:{</a:t>
            </a:r>
          </a:p>
          <a:p>
            <a:pPr lvl="1"/>
            <a:r>
              <a:rPr kumimoji="1" lang="en-US" altLang="zh-CN" sz="1600" dirty="0">
                <a:latin typeface="SimSun" charset="-122"/>
                <a:ea typeface="SimSun" charset="-122"/>
                <a:cs typeface="SimSun" charset="-122"/>
              </a:rPr>
              <a:t>    ‘my-components’:{</a:t>
            </a:r>
          </a:p>
          <a:p>
            <a:pPr lvl="1"/>
            <a:r>
              <a:rPr kumimoji="1" lang="en-US" altLang="zh-CN" sz="1600" dirty="0">
                <a:latin typeface="SimSun" charset="-122"/>
                <a:ea typeface="SimSun" charset="-122"/>
                <a:cs typeface="SimSun" charset="-122"/>
              </a:rPr>
              <a:t>         template:``,</a:t>
            </a:r>
          </a:p>
          <a:p>
            <a:pPr lvl="1"/>
            <a:r>
              <a:rPr kumimoji="1" lang="en-US" altLang="zh-CN" sz="1600" dirty="0">
                <a:latin typeface="SimSun" charset="-122"/>
                <a:ea typeface="SimSun" charset="-122"/>
                <a:cs typeface="SimSun" charset="-122"/>
              </a:rPr>
              <a:t>         data(){return{}},</a:t>
            </a:r>
          </a:p>
          <a:p>
            <a:pPr lvl="1"/>
            <a:r>
              <a:rPr kumimoji="1" lang="en-US" altLang="zh-CN" sz="1600" dirty="0">
                <a:latin typeface="SimSun" charset="-122"/>
                <a:ea typeface="SimSun" charset="-122"/>
                <a:cs typeface="SimSun" charset="-122"/>
              </a:rPr>
              <a:t>         props:[]</a:t>
            </a:r>
          </a:p>
          <a:p>
            <a:pPr lvl="1"/>
            <a:r>
              <a:rPr kumimoji="1" lang="en-US" altLang="zh-CN" sz="1600" dirty="0">
                <a:latin typeface="SimSun" charset="-122"/>
                <a:ea typeface="SimSun" charset="-122"/>
                <a:cs typeface="SimSun" charset="-122"/>
              </a:rPr>
              <a:t>     }</a:t>
            </a:r>
          </a:p>
          <a:p>
            <a:pPr lvl="1"/>
            <a:r>
              <a:rPr kumimoji="1" lang="en-US" altLang="zh-CN" sz="1600" dirty="0">
                <a:latin typeface="SimSun" charset="-122"/>
                <a:ea typeface="SimSun" charset="-122"/>
                <a:cs typeface="SimSun" charset="-122"/>
              </a:rPr>
              <a:t>  }</a:t>
            </a:r>
          </a:p>
          <a:p>
            <a:pPr lvl="1"/>
            <a:r>
              <a:rPr kumimoji="1" lang="en-US" altLang="zh-CN" sz="1600" dirty="0">
                <a:latin typeface="SimSun" charset="-122"/>
                <a:ea typeface="SimSun" charset="-122"/>
                <a:cs typeface="SimSun" charset="-122"/>
              </a:rPr>
              <a:t>})</a:t>
            </a:r>
          </a:p>
          <a:p>
            <a:endParaRPr kumimoji="1" lang="zh-CN" altLang="en-US" sz="1400" dirty="0"/>
          </a:p>
        </p:txBody>
      </p:sp>
      <p:sp>
        <p:nvSpPr>
          <p:cNvPr id="5" name="文本框 4"/>
          <p:cNvSpPr txBox="1"/>
          <p:nvPr/>
        </p:nvSpPr>
        <p:spPr>
          <a:xfrm>
            <a:off x="7105201" y="929938"/>
            <a:ext cx="3294492" cy="175432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zh-CN" altLang="en-US" dirty="0" smtClean="0"/>
              <a:t>全局组件</a:t>
            </a:r>
            <a:endParaRPr lang="en-US" altLang="zh-CN" dirty="0" smtClean="0"/>
          </a:p>
          <a:p>
            <a:r>
              <a:rPr lang="en-US" altLang="zh-CN" dirty="0" err="1" smtClean="0"/>
              <a:t>var</a:t>
            </a:r>
            <a:r>
              <a:rPr lang="en-US" altLang="zh-CN" dirty="0" smtClean="0"/>
              <a:t> </a:t>
            </a:r>
            <a:r>
              <a:rPr lang="en-US" altLang="zh-CN" dirty="0"/>
              <a:t>Home = </a:t>
            </a:r>
            <a:r>
              <a:rPr lang="en-US" altLang="zh-CN" dirty="0" err="1"/>
              <a:t>Vue.extend</a:t>
            </a:r>
            <a:r>
              <a:rPr lang="en-US" altLang="zh-CN" dirty="0"/>
              <a:t>({</a:t>
            </a:r>
          </a:p>
          <a:p>
            <a:r>
              <a:rPr lang="mr-IN" altLang="zh-CN" dirty="0"/>
              <a:t>  </a:t>
            </a:r>
            <a:r>
              <a:rPr lang="mr-IN" altLang="zh-CN" dirty="0" err="1"/>
              <a:t>template</a:t>
            </a:r>
            <a:r>
              <a:rPr lang="mr-IN" altLang="zh-CN" dirty="0"/>
              <a:t>: '',</a:t>
            </a:r>
          </a:p>
          <a:p>
            <a:r>
              <a:rPr lang="mr-IN" altLang="zh-CN" dirty="0"/>
              <a:t>  </a:t>
            </a:r>
            <a:r>
              <a:rPr lang="mr-IN" altLang="zh-CN" dirty="0" err="1"/>
              <a:t>data</a:t>
            </a:r>
            <a:r>
              <a:rPr lang="mr-IN" altLang="zh-CN" dirty="0"/>
              <a:t>() {}</a:t>
            </a:r>
          </a:p>
          <a:p>
            <a:r>
              <a:rPr lang="mr-IN" altLang="zh-CN" dirty="0"/>
              <a:t>})</a:t>
            </a:r>
          </a:p>
          <a:p>
            <a:r>
              <a:rPr lang="en-US" altLang="zh-CN" dirty="0" err="1"/>
              <a:t>Vue.component</a:t>
            </a:r>
            <a:r>
              <a:rPr lang="en-US" altLang="zh-CN" dirty="0"/>
              <a:t>('home', Home)</a:t>
            </a:r>
            <a:endParaRPr kumimoji="1"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6591766" y="5160171"/>
            <a:ext cx="2265364" cy="175432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mr-IN" altLang="zh-CN" dirty="0"/>
              <a:t>&lt;</a:t>
            </a:r>
            <a:r>
              <a:rPr lang="mr-IN" altLang="zh-CN" dirty="0" err="1"/>
              <a:t>ul</a:t>
            </a:r>
            <a:r>
              <a:rPr lang="mr-IN" altLang="zh-CN" dirty="0"/>
              <a:t> </a:t>
            </a:r>
            <a:r>
              <a:rPr lang="mr-IN" altLang="zh-CN" dirty="0" err="1"/>
              <a:t>id</a:t>
            </a:r>
            <a:r>
              <a:rPr lang="mr-IN" altLang="zh-CN" dirty="0"/>
              <a:t>="</a:t>
            </a:r>
            <a:r>
              <a:rPr lang="mr-IN" altLang="zh-CN" dirty="0" err="1"/>
              <a:t>app</a:t>
            </a:r>
            <a:r>
              <a:rPr lang="mr-IN" altLang="zh-CN" dirty="0"/>
              <a:t>"&gt;</a:t>
            </a:r>
          </a:p>
          <a:p>
            <a:r>
              <a:rPr lang="mr-IN" altLang="zh-CN" dirty="0"/>
              <a:t>  &lt;!-- </a:t>
            </a:r>
            <a:r>
              <a:rPr lang="zh-CN" altLang="mr-IN" dirty="0"/>
              <a:t>不能识别 </a:t>
            </a:r>
            <a:r>
              <a:rPr lang="mr-IN" altLang="zh-CN" dirty="0"/>
              <a:t>--&gt;</a:t>
            </a:r>
          </a:p>
          <a:p>
            <a:r>
              <a:rPr lang="mr-IN" altLang="zh-CN" dirty="0"/>
              <a:t>  &lt;</a:t>
            </a:r>
            <a:r>
              <a:rPr lang="mr-IN" altLang="zh-CN" dirty="0" err="1"/>
              <a:t>my-li</a:t>
            </a:r>
            <a:r>
              <a:rPr lang="mr-IN" altLang="zh-CN" dirty="0"/>
              <a:t>&gt;&lt;/</a:t>
            </a:r>
            <a:r>
              <a:rPr lang="mr-IN" altLang="zh-CN" dirty="0" err="1"/>
              <a:t>my-li</a:t>
            </a:r>
            <a:r>
              <a:rPr lang="mr-IN" altLang="zh-CN" dirty="0"/>
              <a:t>&gt; </a:t>
            </a:r>
          </a:p>
          <a:p>
            <a:r>
              <a:rPr lang="zh-CN" altLang="en-US" dirty="0"/>
              <a:t>  正常识别</a:t>
            </a:r>
          </a:p>
          <a:p>
            <a:r>
              <a:rPr lang="mr-IN" altLang="zh-CN" dirty="0"/>
              <a:t>  &lt;</a:t>
            </a:r>
            <a:r>
              <a:rPr lang="mr-IN" altLang="zh-CN" dirty="0" err="1"/>
              <a:t>li</a:t>
            </a:r>
            <a:r>
              <a:rPr lang="mr-IN" altLang="zh-CN" dirty="0"/>
              <a:t> </a:t>
            </a:r>
            <a:r>
              <a:rPr lang="mr-IN" altLang="zh-CN" dirty="0" err="1"/>
              <a:t>is</a:t>
            </a:r>
            <a:r>
              <a:rPr lang="mr-IN" altLang="zh-CN" dirty="0"/>
              <a:t>="</a:t>
            </a:r>
            <a:r>
              <a:rPr lang="mr-IN" altLang="zh-CN" dirty="0" err="1"/>
              <a:t>my-li</a:t>
            </a:r>
            <a:r>
              <a:rPr lang="mr-IN" altLang="zh-CN" dirty="0"/>
              <a:t>"&gt;&lt;/</a:t>
            </a:r>
            <a:r>
              <a:rPr lang="mr-IN" altLang="zh-CN" dirty="0" err="1"/>
              <a:t>li</a:t>
            </a:r>
            <a:r>
              <a:rPr lang="mr-IN" altLang="zh-CN" dirty="0"/>
              <a:t>&gt;</a:t>
            </a:r>
          </a:p>
          <a:p>
            <a:r>
              <a:rPr lang="mr-IN" altLang="zh-CN" dirty="0"/>
              <a:t>&lt;/</a:t>
            </a:r>
            <a:r>
              <a:rPr lang="mr-IN" altLang="zh-CN" dirty="0" err="1"/>
              <a:t>ul</a:t>
            </a:r>
            <a:r>
              <a:rPr lang="mr-IN" altLang="zh-CN" dirty="0"/>
              <a:t>&gt;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27165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123078"/>
            <a:ext cx="10515600" cy="576169"/>
          </a:xfrm>
        </p:spPr>
        <p:txBody>
          <a:bodyPr>
            <a:normAutofit/>
          </a:bodyPr>
          <a:lstStyle/>
          <a:p>
            <a:r>
              <a:rPr kumimoji="1" lang="zh-CN" altLang="en-US" sz="3000" dirty="0" smtClean="0">
                <a:latin typeface="SimSun" charset="-122"/>
                <a:ea typeface="SimSun" charset="-122"/>
                <a:cs typeface="SimSun" charset="-122"/>
              </a:rPr>
              <a:t>组件通讯</a:t>
            </a:r>
            <a:endParaRPr kumimoji="1" lang="zh-CN" altLang="en-US" sz="3000" dirty="0">
              <a:latin typeface="SimSun" charset="-122"/>
              <a:ea typeface="SimSun" charset="-122"/>
              <a:cs typeface="SimSun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699247"/>
            <a:ext cx="10515600" cy="5741894"/>
          </a:xfrm>
        </p:spPr>
        <p:txBody>
          <a:bodyPr>
            <a:normAutofit/>
          </a:bodyPr>
          <a:lstStyle/>
          <a:p>
            <a:r>
              <a:rPr kumimoji="1" lang="zh-CN" altLang="en-US" sz="2400" dirty="0" smtClean="0">
                <a:latin typeface="SimSun" charset="-122"/>
                <a:ea typeface="SimSun" charset="-122"/>
                <a:cs typeface="SimSun" charset="-122"/>
              </a:rPr>
              <a:t>父组件到子组件：</a:t>
            </a:r>
            <a:endParaRPr kumimoji="1" lang="en-US" altLang="zh-CN" sz="2400" dirty="0" smtClean="0">
              <a:latin typeface="SimSun" charset="-122"/>
              <a:ea typeface="SimSun" charset="-122"/>
              <a:cs typeface="SimSun" charset="-122"/>
            </a:endParaRPr>
          </a:p>
          <a:p>
            <a:pPr lvl="1"/>
            <a:r>
              <a:rPr kumimoji="1" lang="zh-CN" altLang="en-US" sz="2000" dirty="0" smtClean="0">
                <a:latin typeface="SimSun" charset="-122"/>
                <a:ea typeface="SimSun" charset="-122"/>
                <a:cs typeface="SimSun" charset="-122"/>
              </a:rPr>
              <a:t>通过子组件 </a:t>
            </a:r>
            <a:r>
              <a:rPr kumimoji="1" lang="en-US" altLang="zh-CN" sz="2000" dirty="0" smtClean="0">
                <a:latin typeface="SimSun" charset="-122"/>
                <a:ea typeface="SimSun" charset="-122"/>
                <a:cs typeface="SimSun" charset="-122"/>
              </a:rPr>
              <a:t>props</a:t>
            </a:r>
            <a:r>
              <a:rPr kumimoji="1" lang="zh-CN" altLang="en-US" sz="2000" dirty="0" smtClean="0">
                <a:latin typeface="SimSun" charset="-122"/>
                <a:ea typeface="SimSun" charset="-122"/>
                <a:cs typeface="SimSun" charset="-122"/>
              </a:rPr>
              <a:t> 属性来传递数据 </a:t>
            </a:r>
            <a:r>
              <a:rPr kumimoji="1" lang="mr-IN" altLang="zh-CN" sz="2000" dirty="0" smtClean="0">
                <a:latin typeface="SimSun" charset="-122"/>
                <a:ea typeface="SimSun" charset="-122"/>
                <a:cs typeface="SimSun" charset="-122"/>
              </a:rPr>
              <a:t>–</a:t>
            </a:r>
            <a:r>
              <a:rPr kumimoji="1" lang="zh-CN" altLang="en-US" sz="2000" dirty="0" smtClean="0">
                <a:latin typeface="SimSun" charset="-122"/>
                <a:ea typeface="SimSun" charset="-122"/>
                <a:cs typeface="SimSun" charset="-122"/>
              </a:rPr>
              <a:t> </a:t>
            </a:r>
            <a:r>
              <a:rPr kumimoji="1" lang="en-US" altLang="zh-CN" sz="2000" dirty="0" smtClean="0">
                <a:latin typeface="SimSun" charset="-122"/>
                <a:ea typeface="SimSun" charset="-122"/>
                <a:cs typeface="SimSun" charset="-122"/>
              </a:rPr>
              <a:t>props</a:t>
            </a:r>
            <a:r>
              <a:rPr kumimoji="1" lang="zh-CN" altLang="en-US" sz="2000" dirty="0" smtClean="0">
                <a:latin typeface="SimSun" charset="-122"/>
                <a:ea typeface="SimSun" charset="-122"/>
                <a:cs typeface="SimSun" charset="-122"/>
              </a:rPr>
              <a:t> 是一个数组</a:t>
            </a:r>
            <a:endParaRPr kumimoji="1" lang="en-US" altLang="zh-CN" sz="2000" dirty="0" smtClean="0">
              <a:latin typeface="SimSun" charset="-122"/>
              <a:ea typeface="SimSun" charset="-122"/>
              <a:cs typeface="SimSun" charset="-122"/>
            </a:endParaRPr>
          </a:p>
          <a:p>
            <a:pPr lvl="1"/>
            <a:r>
              <a:rPr kumimoji="1" lang="zh-CN" altLang="en-US" sz="2000" dirty="0" smtClean="0">
                <a:latin typeface="SimSun" charset="-122"/>
                <a:ea typeface="SimSun" charset="-122"/>
                <a:cs typeface="SimSun" charset="-122"/>
              </a:rPr>
              <a:t>属性的值必须在组件中通过 </a:t>
            </a:r>
            <a:r>
              <a:rPr kumimoji="1" lang="en-US" altLang="zh-CN" sz="2000" dirty="0" smtClean="0">
                <a:latin typeface="SimSun" charset="-122"/>
                <a:ea typeface="SimSun" charset="-122"/>
                <a:cs typeface="SimSun" charset="-122"/>
              </a:rPr>
              <a:t>props</a:t>
            </a:r>
            <a:r>
              <a:rPr kumimoji="1" lang="zh-CN" altLang="en-US" sz="2000" dirty="0">
                <a:latin typeface="SimSun" charset="-122"/>
                <a:ea typeface="SimSun" charset="-122"/>
                <a:cs typeface="SimSun" charset="-122"/>
              </a:rPr>
              <a:t> </a:t>
            </a:r>
            <a:r>
              <a:rPr kumimoji="1" lang="zh-CN" altLang="en-US" sz="2000" dirty="0" smtClean="0">
                <a:latin typeface="SimSun" charset="-122"/>
                <a:ea typeface="SimSun" charset="-122"/>
                <a:cs typeface="SimSun" charset="-122"/>
              </a:rPr>
              <a:t>属性显示指定，否则不会生效</a:t>
            </a:r>
            <a:endParaRPr kumimoji="1" lang="en-US" altLang="zh-CN" sz="2000" dirty="0" smtClean="0">
              <a:latin typeface="SimSun" charset="-122"/>
              <a:ea typeface="SimSun" charset="-122"/>
              <a:cs typeface="SimSun" charset="-122"/>
            </a:endParaRPr>
          </a:p>
          <a:p>
            <a:pPr lvl="1"/>
            <a:r>
              <a:rPr kumimoji="1" lang="zh-CN" altLang="en-US" sz="2000" dirty="0" smtClean="0">
                <a:latin typeface="SimSun" charset="-122"/>
                <a:ea typeface="SimSun" charset="-122"/>
                <a:cs typeface="SimSun" charset="-122"/>
              </a:rPr>
              <a:t>传递过来的 </a:t>
            </a:r>
            <a:r>
              <a:rPr kumimoji="1" lang="en-US" altLang="zh-CN" sz="2000" dirty="0" smtClean="0">
                <a:latin typeface="SimSun" charset="-122"/>
                <a:ea typeface="SimSun" charset="-122"/>
                <a:cs typeface="SimSun" charset="-122"/>
              </a:rPr>
              <a:t>props</a:t>
            </a:r>
            <a:r>
              <a:rPr kumimoji="1" lang="zh-CN" altLang="en-US" sz="2000" dirty="0" smtClean="0">
                <a:latin typeface="SimSun" charset="-122"/>
                <a:ea typeface="SimSun" charset="-122"/>
                <a:cs typeface="SimSun" charset="-122"/>
              </a:rPr>
              <a:t>属性的用法与 </a:t>
            </a:r>
            <a:r>
              <a:rPr kumimoji="1" lang="en-US" altLang="zh-CN" sz="2000" dirty="0" smtClean="0">
                <a:latin typeface="SimSun" charset="-122"/>
                <a:ea typeface="SimSun" charset="-122"/>
                <a:cs typeface="SimSun" charset="-122"/>
              </a:rPr>
              <a:t>data</a:t>
            </a:r>
            <a:r>
              <a:rPr kumimoji="1" lang="zh-CN" altLang="en-US" sz="2000" dirty="0" smtClean="0">
                <a:latin typeface="SimSun" charset="-122"/>
                <a:ea typeface="SimSun" charset="-122"/>
                <a:cs typeface="SimSun" charset="-122"/>
              </a:rPr>
              <a:t> 属性的用法相同</a:t>
            </a:r>
            <a:endParaRPr kumimoji="1" lang="en-US" altLang="zh-CN" sz="2000" dirty="0" smtClean="0">
              <a:latin typeface="SimSun" charset="-122"/>
              <a:ea typeface="SimSun" charset="-122"/>
              <a:cs typeface="SimSun" charset="-122"/>
            </a:endParaRPr>
          </a:p>
          <a:p>
            <a:pPr lvl="1"/>
            <a:r>
              <a:rPr kumimoji="1" lang="zh-CN" altLang="en-US" sz="2000" dirty="0" smtClean="0">
                <a:latin typeface="SimSun" charset="-122"/>
                <a:ea typeface="SimSun" charset="-122"/>
                <a:cs typeface="SimSun" charset="-122"/>
              </a:rPr>
              <a:t>如果需要往子组件中传递父组件 </a:t>
            </a:r>
            <a:r>
              <a:rPr kumimoji="1" lang="en-US" altLang="zh-CN" sz="2000" dirty="0" smtClean="0">
                <a:latin typeface="SimSun" charset="-122"/>
                <a:ea typeface="SimSun" charset="-122"/>
                <a:cs typeface="SimSun" charset="-122"/>
              </a:rPr>
              <a:t>data</a:t>
            </a:r>
            <a:r>
              <a:rPr kumimoji="1" lang="zh-CN" altLang="en-US" sz="2000" dirty="0" smtClean="0">
                <a:latin typeface="SimSun" charset="-122"/>
                <a:ea typeface="SimSun" charset="-122"/>
                <a:cs typeface="SimSun" charset="-122"/>
              </a:rPr>
              <a:t> 中的数据，需要加</a:t>
            </a:r>
            <a:r>
              <a:rPr kumimoji="1" lang="en-US" altLang="zh-CN" sz="2000" dirty="0" smtClean="0">
                <a:latin typeface="SimSun" charset="-122"/>
                <a:ea typeface="SimSun" charset="-122"/>
                <a:cs typeface="SimSun" charset="-122"/>
              </a:rPr>
              <a:t>v-bind</a:t>
            </a:r>
          </a:p>
          <a:p>
            <a:r>
              <a:rPr kumimoji="1" lang="zh-CN" altLang="en-US" sz="2400" dirty="0" smtClean="0">
                <a:latin typeface="SimSun" charset="-122"/>
                <a:ea typeface="SimSun" charset="-122"/>
                <a:cs typeface="SimSun" charset="-122"/>
              </a:rPr>
              <a:t>子组件到父组件：</a:t>
            </a:r>
            <a:endParaRPr kumimoji="1" lang="en-US" altLang="zh-CN" sz="2400" dirty="0" smtClean="0">
              <a:latin typeface="SimSun" charset="-122"/>
              <a:ea typeface="SimSun" charset="-122"/>
              <a:cs typeface="SimSun" charset="-122"/>
            </a:endParaRPr>
          </a:p>
          <a:p>
            <a:pPr lvl="1"/>
            <a:r>
              <a:rPr kumimoji="1" lang="zh-CN" altLang="en-US" sz="2000" dirty="0" smtClean="0">
                <a:latin typeface="SimSun" charset="-122"/>
                <a:ea typeface="SimSun" charset="-122"/>
                <a:cs typeface="SimSun" charset="-122"/>
              </a:rPr>
              <a:t>父组件给子组件传递一个函数，由子组件调用这个函数</a:t>
            </a:r>
            <a:endParaRPr kumimoji="1" lang="en-US" altLang="zh-CN" sz="2000" dirty="0" smtClean="0">
              <a:latin typeface="SimSun" charset="-122"/>
              <a:ea typeface="SimSun" charset="-122"/>
              <a:cs typeface="SimSun" charset="-122"/>
            </a:endParaRPr>
          </a:p>
          <a:p>
            <a:pPr lvl="1"/>
            <a:r>
              <a:rPr kumimoji="1" lang="zh-CN" altLang="en-US" sz="2000" dirty="0" smtClean="0">
                <a:latin typeface="SimSun" charset="-122"/>
                <a:ea typeface="SimSun" charset="-122"/>
                <a:cs typeface="SimSun" charset="-122"/>
              </a:rPr>
              <a:t>通过</a:t>
            </a:r>
            <a:r>
              <a:rPr kumimoji="1" lang="en-US" altLang="zh-CN" sz="2000" dirty="0" err="1" smtClean="0">
                <a:latin typeface="SimSun" charset="-122"/>
                <a:ea typeface="SimSun" charset="-122"/>
                <a:cs typeface="SimSun" charset="-122"/>
              </a:rPr>
              <a:t>vue</a:t>
            </a:r>
            <a:r>
              <a:rPr kumimoji="1" lang="zh-CN" altLang="en-US" sz="2000" dirty="0" smtClean="0">
                <a:latin typeface="SimSun" charset="-122"/>
                <a:ea typeface="SimSun" charset="-122"/>
                <a:cs typeface="SimSun" charset="-122"/>
              </a:rPr>
              <a:t>中的自定义事件（</a:t>
            </a:r>
            <a:r>
              <a:rPr kumimoji="1" lang="en-US" altLang="zh-CN" sz="2000" dirty="0" err="1" smtClean="0">
                <a:latin typeface="SimSun" charset="-122"/>
                <a:ea typeface="SimSun" charset="-122"/>
                <a:cs typeface="SimSun" charset="-122"/>
              </a:rPr>
              <a:t>v-on:cunstomFn</a:t>
            </a:r>
            <a:r>
              <a:rPr kumimoji="1" lang="en-US" altLang="zh-CN" sz="2000" dirty="0" smtClean="0">
                <a:latin typeface="SimSun" charset="-122"/>
                <a:ea typeface="SimSun" charset="-122"/>
                <a:cs typeface="SimSun" charset="-122"/>
              </a:rPr>
              <a:t>=“</a:t>
            </a:r>
            <a:r>
              <a:rPr kumimoji="1" lang="en-US" altLang="zh-CN" sz="2000" dirty="0" err="1" smtClean="0">
                <a:latin typeface="SimSun" charset="-122"/>
                <a:ea typeface="SimSun" charset="-122"/>
                <a:cs typeface="SimSun" charset="-122"/>
              </a:rPr>
              <a:t>fn</a:t>
            </a:r>
            <a:r>
              <a:rPr kumimoji="1" lang="en-US" altLang="zh-CN" sz="2000" dirty="0" smtClean="0">
                <a:latin typeface="SimSun" charset="-122"/>
                <a:ea typeface="SimSun" charset="-122"/>
                <a:cs typeface="SimSun" charset="-122"/>
              </a:rPr>
              <a:t>”</a:t>
            </a:r>
            <a:r>
              <a:rPr kumimoji="1" lang="zh-CN" altLang="en-US" sz="2000" dirty="0" smtClean="0">
                <a:latin typeface="SimSun" charset="-122"/>
                <a:ea typeface="SimSun" charset="-122"/>
                <a:cs typeface="SimSun" charset="-122"/>
              </a:rPr>
              <a:t>）</a:t>
            </a:r>
            <a:endParaRPr kumimoji="1" lang="en-US" altLang="zh-CN" sz="2000" dirty="0" smtClean="0">
              <a:latin typeface="SimSun" charset="-122"/>
              <a:ea typeface="SimSun" charset="-122"/>
              <a:cs typeface="SimSun" charset="-122"/>
            </a:endParaRPr>
          </a:p>
          <a:p>
            <a:pPr lvl="1"/>
            <a:r>
              <a:rPr kumimoji="1" lang="zh-CN" altLang="en-US" sz="2000" dirty="0" smtClean="0">
                <a:latin typeface="SimSun" charset="-122"/>
                <a:ea typeface="SimSun" charset="-122"/>
                <a:cs typeface="SimSun" charset="-122"/>
              </a:rPr>
              <a:t>步骤：</a:t>
            </a:r>
            <a:endParaRPr kumimoji="1" lang="en-US" altLang="zh-CN" sz="2000" dirty="0" smtClean="0">
              <a:latin typeface="SimSun" charset="-122"/>
              <a:ea typeface="SimSun" charset="-122"/>
              <a:cs typeface="SimSun" charset="-122"/>
            </a:endParaRPr>
          </a:p>
          <a:p>
            <a:pPr lvl="2"/>
            <a:r>
              <a:rPr kumimoji="1" lang="zh-CN" altLang="en-US" sz="1600" dirty="0" smtClean="0">
                <a:latin typeface="SimSun" charset="-122"/>
                <a:ea typeface="SimSun" charset="-122"/>
                <a:cs typeface="SimSun" charset="-122"/>
              </a:rPr>
              <a:t>在父组件中定义方法 </a:t>
            </a:r>
            <a:r>
              <a:rPr kumimoji="1" lang="en-US" altLang="zh-CN" sz="1600" dirty="0" err="1" smtClean="0">
                <a:latin typeface="SimSun" charset="-122"/>
                <a:ea typeface="SimSun" charset="-122"/>
                <a:cs typeface="SimSun" charset="-122"/>
              </a:rPr>
              <a:t>parentFn</a:t>
            </a:r>
            <a:endParaRPr kumimoji="1" lang="en-US" altLang="zh-CN" sz="1600" dirty="0" smtClean="0">
              <a:latin typeface="SimSun" charset="-122"/>
              <a:ea typeface="SimSun" charset="-122"/>
              <a:cs typeface="SimSun" charset="-122"/>
            </a:endParaRPr>
          </a:p>
          <a:p>
            <a:pPr lvl="2"/>
            <a:r>
              <a:rPr kumimoji="1" lang="zh-CN" altLang="en-US" sz="1600" dirty="0" smtClean="0">
                <a:latin typeface="SimSun" charset="-122"/>
                <a:ea typeface="SimSun" charset="-122"/>
                <a:cs typeface="SimSun" charset="-122"/>
              </a:rPr>
              <a:t>在组件引入的标签中绑定自定义事件 </a:t>
            </a:r>
            <a:r>
              <a:rPr kumimoji="1" lang="en-US" altLang="zh-CN" sz="1600" dirty="0" smtClean="0">
                <a:latin typeface="SimSun" charset="-122"/>
                <a:ea typeface="SimSun" charset="-122"/>
                <a:cs typeface="SimSun" charset="-122"/>
              </a:rPr>
              <a:t>v-on:</a:t>
            </a:r>
            <a:r>
              <a:rPr kumimoji="1" lang="zh-CN" altLang="en-US" sz="1600" dirty="0" smtClean="0">
                <a:latin typeface="SimSun" charset="-122"/>
                <a:ea typeface="SimSun" charset="-122"/>
                <a:cs typeface="SimSun" charset="-122"/>
              </a:rPr>
              <a:t>自定义事件名</a:t>
            </a:r>
            <a:r>
              <a:rPr kumimoji="1" lang="en-US" altLang="zh-CN" sz="1600" dirty="0" smtClean="0">
                <a:latin typeface="SimSun" charset="-122"/>
                <a:ea typeface="SimSun" charset="-122"/>
                <a:cs typeface="SimSun" charset="-122"/>
              </a:rPr>
              <a:t>=“</a:t>
            </a:r>
            <a:r>
              <a:rPr kumimoji="1" lang="zh-CN" altLang="en-US" sz="1600" dirty="0" smtClean="0">
                <a:latin typeface="SimSun" charset="-122"/>
                <a:ea typeface="SimSun" charset="-122"/>
                <a:cs typeface="SimSun" charset="-122"/>
              </a:rPr>
              <a:t>父组件中的方法</a:t>
            </a:r>
            <a:r>
              <a:rPr kumimoji="1" lang="en-US" altLang="zh-CN" sz="1600" dirty="0" smtClean="0">
                <a:latin typeface="SimSun" charset="-122"/>
                <a:ea typeface="SimSun" charset="-122"/>
                <a:cs typeface="SimSun" charset="-122"/>
              </a:rPr>
              <a:t>”==&gt;@</a:t>
            </a:r>
            <a:r>
              <a:rPr kumimoji="1" lang="en-US" altLang="zh-CN" sz="1600" dirty="0" err="1" smtClean="0">
                <a:latin typeface="SimSun" charset="-122"/>
                <a:ea typeface="SimSun" charset="-122"/>
                <a:cs typeface="SimSun" charset="-122"/>
              </a:rPr>
              <a:t>pfn</a:t>
            </a:r>
            <a:r>
              <a:rPr kumimoji="1" lang="en-US" altLang="zh-CN" sz="1600" dirty="0" smtClean="0">
                <a:latin typeface="SimSun" charset="-122"/>
                <a:ea typeface="SimSun" charset="-122"/>
                <a:cs typeface="SimSun" charset="-122"/>
              </a:rPr>
              <a:t>=“</a:t>
            </a:r>
            <a:r>
              <a:rPr kumimoji="1" lang="en-US" altLang="zh-CN" sz="1600" dirty="0" err="1" smtClean="0">
                <a:latin typeface="SimSun" charset="-122"/>
                <a:ea typeface="SimSun" charset="-122"/>
                <a:cs typeface="SimSun" charset="-122"/>
              </a:rPr>
              <a:t>parentFn</a:t>
            </a:r>
            <a:r>
              <a:rPr kumimoji="1" lang="en-US" altLang="zh-CN" sz="1600" dirty="0" smtClean="0">
                <a:latin typeface="SimSun" charset="-122"/>
                <a:ea typeface="SimSun" charset="-122"/>
                <a:cs typeface="SimSun" charset="-122"/>
              </a:rPr>
              <a:t>”</a:t>
            </a:r>
          </a:p>
          <a:p>
            <a:pPr lvl="2"/>
            <a:r>
              <a:rPr kumimoji="1" lang="zh-CN" altLang="en-US" sz="1600" dirty="0" smtClean="0">
                <a:latin typeface="SimSun" charset="-122"/>
                <a:ea typeface="SimSun" charset="-122"/>
                <a:cs typeface="SimSun" charset="-122"/>
              </a:rPr>
              <a:t>子组件中通过</a:t>
            </a:r>
            <a:r>
              <a:rPr kumimoji="1" lang="en-US" altLang="zh-CN" sz="1600" dirty="0" smtClean="0">
                <a:latin typeface="SimSun" charset="-122"/>
                <a:ea typeface="SimSun" charset="-122"/>
                <a:cs typeface="SimSun" charset="-122"/>
              </a:rPr>
              <a:t>$emit()</a:t>
            </a:r>
            <a:r>
              <a:rPr kumimoji="1" lang="zh-CN" altLang="en-US" sz="1600" dirty="0" smtClean="0">
                <a:latin typeface="SimSun" charset="-122"/>
                <a:ea typeface="SimSun" charset="-122"/>
                <a:cs typeface="SimSun" charset="-122"/>
              </a:rPr>
              <a:t>触发自定义事件，</a:t>
            </a:r>
            <a:r>
              <a:rPr kumimoji="1" lang="en-US" altLang="zh-CN" sz="1600" dirty="0" err="1" smtClean="0">
                <a:latin typeface="SimSun" charset="-122"/>
                <a:ea typeface="SimSun" charset="-122"/>
                <a:cs typeface="SimSun" charset="-122"/>
              </a:rPr>
              <a:t>this.$emit</a:t>
            </a:r>
            <a:r>
              <a:rPr kumimoji="1" lang="en-US" altLang="zh-CN" sz="1600" dirty="0" smtClean="0">
                <a:latin typeface="SimSun" charset="-122"/>
                <a:ea typeface="SimSun" charset="-122"/>
                <a:cs typeface="SimSun" charset="-122"/>
              </a:rPr>
              <a:t>(</a:t>
            </a:r>
            <a:r>
              <a:rPr kumimoji="1" lang="en-US" altLang="zh-CN" sz="1600" dirty="0" err="1" smtClean="0">
                <a:latin typeface="SimSun" charset="-122"/>
                <a:ea typeface="SimSun" charset="-122"/>
                <a:cs typeface="SimSun" charset="-122"/>
              </a:rPr>
              <a:t>pfn</a:t>
            </a:r>
            <a:r>
              <a:rPr kumimoji="1" lang="en-US" altLang="zh-CN" sz="1600" dirty="0" smtClean="0">
                <a:latin typeface="SimSun" charset="-122"/>
                <a:ea typeface="SimSun" charset="-122"/>
                <a:cs typeface="SimSun" charset="-122"/>
              </a:rPr>
              <a:t>,</a:t>
            </a:r>
            <a:r>
              <a:rPr kumimoji="1" lang="zh-CN" altLang="en-US" sz="1600" dirty="0" smtClean="0">
                <a:latin typeface="SimSun" charset="-122"/>
                <a:ea typeface="SimSun" charset="-122"/>
                <a:cs typeface="SimSun" charset="-122"/>
              </a:rPr>
              <a:t>参数列表</a:t>
            </a:r>
            <a:r>
              <a:rPr kumimoji="1" lang="en-US" altLang="zh-CN" sz="1600" dirty="0" smtClean="0">
                <a:latin typeface="SimSun" charset="-122"/>
                <a:ea typeface="SimSun" charset="-122"/>
                <a:cs typeface="SimSun" charset="-122"/>
              </a:rPr>
              <a:t>)</a:t>
            </a:r>
          </a:p>
          <a:p>
            <a:r>
              <a:rPr kumimoji="1" lang="zh-CN" altLang="en-US" sz="2400" dirty="0" smtClean="0">
                <a:latin typeface="SimSun" charset="-122"/>
                <a:ea typeface="SimSun" charset="-122"/>
                <a:cs typeface="SimSun" charset="-122"/>
              </a:rPr>
              <a:t>非父子组件通讯：</a:t>
            </a:r>
            <a:endParaRPr kumimoji="1" lang="en-US" altLang="zh-CN" sz="2400" dirty="0" smtClean="0">
              <a:latin typeface="SimSun" charset="-122"/>
              <a:ea typeface="SimSun" charset="-122"/>
              <a:cs typeface="SimSun" charset="-122"/>
            </a:endParaRPr>
          </a:p>
          <a:p>
            <a:pPr lvl="1"/>
            <a:r>
              <a:rPr kumimoji="1" lang="zh-CN" altLang="en-US" sz="2000" dirty="0" smtClean="0">
                <a:latin typeface="SimSun" charset="-122"/>
                <a:ea typeface="SimSun" charset="-122"/>
                <a:cs typeface="SimSun" charset="-122"/>
              </a:rPr>
              <a:t>在简单的场景下，可以使用一个空的</a:t>
            </a:r>
            <a:r>
              <a:rPr kumimoji="1" lang="en-US" altLang="zh-CN" sz="2000" dirty="0" err="1" smtClean="0">
                <a:latin typeface="SimSun" charset="-122"/>
                <a:ea typeface="SimSun" charset="-122"/>
                <a:cs typeface="SimSun" charset="-122"/>
              </a:rPr>
              <a:t>Vue</a:t>
            </a:r>
            <a:r>
              <a:rPr kumimoji="1" lang="zh-CN" altLang="en-US" sz="2000" dirty="0" smtClean="0">
                <a:latin typeface="SimSun" charset="-122"/>
                <a:ea typeface="SimSun" charset="-122"/>
                <a:cs typeface="SimSun" charset="-122"/>
              </a:rPr>
              <a:t>实例作为事件总线</a:t>
            </a:r>
            <a:endParaRPr kumimoji="1" lang="en-US" altLang="zh-CN" sz="2000" dirty="0" smtClean="0">
              <a:latin typeface="SimSun" charset="-122"/>
              <a:ea typeface="SimSun" charset="-122"/>
              <a:cs typeface="SimSun" charset="-122"/>
            </a:endParaRPr>
          </a:p>
          <a:p>
            <a:pPr lvl="1"/>
            <a:r>
              <a:rPr kumimoji="1" lang="en-US" altLang="zh-CN" sz="2000" dirty="0" smtClean="0">
                <a:latin typeface="SimSun" charset="-122"/>
                <a:ea typeface="SimSun" charset="-122"/>
                <a:cs typeface="SimSun" charset="-122"/>
              </a:rPr>
              <a:t>$on():</a:t>
            </a:r>
            <a:r>
              <a:rPr kumimoji="1" lang="zh-CN" altLang="en-US" sz="2000" dirty="0" smtClean="0">
                <a:latin typeface="SimSun" charset="-122"/>
                <a:ea typeface="SimSun" charset="-122"/>
                <a:cs typeface="SimSun" charset="-122"/>
              </a:rPr>
              <a:t>绑定自定义事件</a:t>
            </a:r>
            <a:endParaRPr kumimoji="1" lang="en-US" altLang="zh-CN" sz="2000" dirty="0" smtClean="0">
              <a:latin typeface="SimSun" charset="-122"/>
              <a:ea typeface="SimSun" charset="-122"/>
              <a:cs typeface="SimSun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323729" y="4549676"/>
            <a:ext cx="3688830" cy="2308324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CN" dirty="0" err="1"/>
              <a:t>var</a:t>
            </a:r>
            <a:r>
              <a:rPr lang="en-US" altLang="zh-CN" dirty="0"/>
              <a:t> bus = new </a:t>
            </a:r>
            <a:r>
              <a:rPr lang="en-US" altLang="zh-CN" dirty="0" err="1"/>
              <a:t>Vue</a:t>
            </a:r>
            <a:r>
              <a:rPr lang="en-US" altLang="zh-CN" dirty="0"/>
              <a:t>()</a:t>
            </a:r>
          </a:p>
          <a:p>
            <a:endParaRPr lang="en-US" altLang="zh-CN" dirty="0"/>
          </a:p>
          <a:p>
            <a:r>
              <a:rPr lang="en-US" altLang="zh-CN" dirty="0"/>
              <a:t>// </a:t>
            </a:r>
            <a:r>
              <a:rPr lang="zh-CN" altLang="en-US" dirty="0"/>
              <a:t>在组件 </a:t>
            </a:r>
            <a:r>
              <a:rPr lang="en-US" altLang="zh-CN" dirty="0"/>
              <a:t>B </a:t>
            </a:r>
            <a:r>
              <a:rPr lang="zh-CN" altLang="en-US" dirty="0"/>
              <a:t>绑定自定义事件</a:t>
            </a:r>
          </a:p>
          <a:p>
            <a:r>
              <a:rPr lang="en-US" altLang="zh-CN" dirty="0" err="1"/>
              <a:t>bus.$on</a:t>
            </a:r>
            <a:r>
              <a:rPr lang="en-US" altLang="zh-CN" dirty="0"/>
              <a:t>('id-selected', function (id) {</a:t>
            </a:r>
          </a:p>
          <a:p>
            <a:r>
              <a:rPr lang="mr-IN" altLang="zh-CN" dirty="0"/>
              <a:t>  // ...</a:t>
            </a:r>
          </a:p>
          <a:p>
            <a:r>
              <a:rPr lang="mr-IN" altLang="zh-CN" dirty="0"/>
              <a:t>})</a:t>
            </a:r>
          </a:p>
          <a:p>
            <a:r>
              <a:rPr lang="en-US" altLang="zh-CN" dirty="0"/>
              <a:t>// </a:t>
            </a:r>
            <a:r>
              <a:rPr lang="zh-CN" altLang="en-US" dirty="0"/>
              <a:t>触发组件 </a:t>
            </a:r>
            <a:r>
              <a:rPr lang="en-US" altLang="zh-CN" dirty="0"/>
              <a:t>A </a:t>
            </a:r>
            <a:r>
              <a:rPr lang="zh-CN" altLang="en-US" dirty="0"/>
              <a:t>中的事件</a:t>
            </a:r>
          </a:p>
          <a:p>
            <a:r>
              <a:rPr lang="en-US" altLang="zh-CN" dirty="0" err="1"/>
              <a:t>bus.$emit</a:t>
            </a:r>
            <a:r>
              <a:rPr lang="en-US" altLang="zh-CN" dirty="0"/>
              <a:t>('id-selected', 1)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88151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629957"/>
          </a:xfrm>
        </p:spPr>
        <p:txBody>
          <a:bodyPr>
            <a:normAutofit/>
          </a:bodyPr>
          <a:lstStyle/>
          <a:p>
            <a:r>
              <a:rPr kumimoji="1" lang="zh-CN" altLang="en-US" sz="3000" smtClean="0">
                <a:latin typeface="SimSun" charset="-122"/>
                <a:ea typeface="SimSun" charset="-122"/>
                <a:cs typeface="SimSun" charset="-122"/>
              </a:rPr>
              <a:t>路由</a:t>
            </a:r>
            <a:endParaRPr kumimoji="1" lang="zh-CN" altLang="en-US" sz="3000" dirty="0">
              <a:latin typeface="SimSun" charset="-122"/>
              <a:ea typeface="SimSun" charset="-122"/>
              <a:cs typeface="SimSun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629957"/>
            <a:ext cx="10515600" cy="3552078"/>
          </a:xfrm>
        </p:spPr>
        <p:txBody>
          <a:bodyPr>
            <a:normAutofit/>
          </a:bodyPr>
          <a:lstStyle/>
          <a:p>
            <a:r>
              <a:rPr kumimoji="1" lang="en-US" altLang="zh-CN" sz="2400" dirty="0" err="1" smtClean="0">
                <a:latin typeface="SimSun" charset="-122"/>
                <a:ea typeface="SimSun" charset="-122"/>
                <a:cs typeface="SimSun" charset="-122"/>
              </a:rPr>
              <a:t>vue</a:t>
            </a:r>
            <a:r>
              <a:rPr kumimoji="1" lang="zh-CN" altLang="en-US" sz="2400" dirty="0" smtClean="0">
                <a:latin typeface="SimSun" charset="-122"/>
                <a:ea typeface="SimSun" charset="-122"/>
                <a:cs typeface="SimSun" charset="-122"/>
              </a:rPr>
              <a:t> 中的路由是：</a:t>
            </a:r>
            <a:r>
              <a:rPr kumimoji="1" lang="en-US" altLang="zh-CN" sz="2400" dirty="0" smtClean="0">
                <a:latin typeface="SimSun" charset="-122"/>
                <a:ea typeface="SimSun" charset="-122"/>
                <a:cs typeface="SimSun" charset="-122"/>
              </a:rPr>
              <a:t>hash</a:t>
            </a:r>
            <a:r>
              <a:rPr kumimoji="1" lang="zh-CN" altLang="en-US" sz="2400" dirty="0" smtClean="0">
                <a:latin typeface="SimSun" charset="-122"/>
                <a:ea typeface="SimSun" charset="-122"/>
                <a:cs typeface="SimSun" charset="-122"/>
              </a:rPr>
              <a:t> 和 </a:t>
            </a:r>
            <a:r>
              <a:rPr kumimoji="1" lang="en-US" altLang="zh-CN" sz="2400" dirty="0" smtClean="0">
                <a:latin typeface="SimSun" charset="-122"/>
                <a:ea typeface="SimSun" charset="-122"/>
                <a:cs typeface="SimSun" charset="-122"/>
              </a:rPr>
              <a:t>component</a:t>
            </a:r>
            <a:r>
              <a:rPr kumimoji="1" lang="zh-CN" altLang="en-US" sz="2400" dirty="0" smtClean="0">
                <a:latin typeface="SimSun" charset="-122"/>
                <a:ea typeface="SimSun" charset="-122"/>
                <a:cs typeface="SimSun" charset="-122"/>
              </a:rPr>
              <a:t> 的对应关系</a:t>
            </a:r>
            <a:endParaRPr kumimoji="1" lang="en-US" altLang="zh-CN" sz="2400" dirty="0" smtClean="0">
              <a:latin typeface="SimSun" charset="-122"/>
              <a:ea typeface="SimSun" charset="-122"/>
              <a:cs typeface="SimSun" charset="-122"/>
            </a:endParaRPr>
          </a:p>
          <a:p>
            <a:r>
              <a:rPr kumimoji="1" lang="zh-CN" altLang="en-US" sz="2400" dirty="0" smtClean="0">
                <a:latin typeface="SimSun" charset="-122"/>
                <a:ea typeface="SimSun" charset="-122"/>
                <a:cs typeface="SimSun" charset="-122"/>
              </a:rPr>
              <a:t>在</a:t>
            </a:r>
            <a:r>
              <a:rPr kumimoji="1" lang="en-US" altLang="zh-CN" sz="2400" dirty="0" smtClean="0">
                <a:latin typeface="SimSun" charset="-122"/>
                <a:ea typeface="SimSun" charset="-122"/>
                <a:cs typeface="SimSun" charset="-122"/>
              </a:rPr>
              <a:t>Web</a:t>
            </a:r>
            <a:r>
              <a:rPr kumimoji="1" lang="zh-CN" altLang="en-US" sz="2400" dirty="0" smtClean="0">
                <a:latin typeface="SimSun" charset="-122"/>
                <a:ea typeface="SimSun" charset="-122"/>
                <a:cs typeface="SimSun" charset="-122"/>
              </a:rPr>
              <a:t> </a:t>
            </a:r>
            <a:r>
              <a:rPr kumimoji="1" lang="en-US" altLang="zh-CN" sz="2400" dirty="0" smtClean="0">
                <a:latin typeface="SimSun" charset="-122"/>
                <a:ea typeface="SimSun" charset="-122"/>
                <a:cs typeface="SimSun" charset="-122"/>
              </a:rPr>
              <a:t>app</a:t>
            </a:r>
            <a:r>
              <a:rPr kumimoji="1" lang="zh-CN" altLang="en-US" sz="2400" dirty="0" smtClean="0">
                <a:latin typeface="SimSun" charset="-122"/>
                <a:ea typeface="SimSun" charset="-122"/>
                <a:cs typeface="SimSun" charset="-122"/>
              </a:rPr>
              <a:t>中，通过一个页面来展示和管理整个应用的功能</a:t>
            </a:r>
            <a:endParaRPr kumimoji="1" lang="en-US" altLang="zh-CN" sz="2400" dirty="0" smtClean="0">
              <a:latin typeface="SimSun" charset="-122"/>
              <a:ea typeface="SimSun" charset="-122"/>
              <a:cs typeface="SimSun" charset="-122"/>
            </a:endParaRPr>
          </a:p>
          <a:p>
            <a:r>
              <a:rPr kumimoji="1" lang="zh-CN" altLang="en-US" sz="2400" dirty="0" smtClean="0">
                <a:latin typeface="SimSun" charset="-122"/>
                <a:ea typeface="SimSun" charset="-122"/>
                <a:cs typeface="SimSun" charset="-122"/>
              </a:rPr>
              <a:t>路由就是一套映射规则，一对一的对应规则，有开发人员指定规则</a:t>
            </a:r>
            <a:endParaRPr kumimoji="1" lang="en-US" altLang="zh-CN" sz="2400" dirty="0" smtClean="0">
              <a:latin typeface="SimSun" charset="-122"/>
              <a:ea typeface="SimSun" charset="-122"/>
              <a:cs typeface="SimSun" charset="-122"/>
            </a:endParaRPr>
          </a:p>
          <a:p>
            <a:r>
              <a:rPr kumimoji="1" lang="zh-CN" altLang="en-US" sz="2400" dirty="0" smtClean="0">
                <a:latin typeface="SimSun" charset="-122"/>
                <a:ea typeface="SimSun" charset="-122"/>
                <a:cs typeface="SimSun" charset="-122"/>
              </a:rPr>
              <a:t>当</a:t>
            </a:r>
            <a:r>
              <a:rPr kumimoji="1" lang="en-US" altLang="zh-CN" sz="2400" dirty="0" err="1" smtClean="0">
                <a:latin typeface="SimSun" charset="-122"/>
                <a:ea typeface="SimSun" charset="-122"/>
                <a:cs typeface="SimSun" charset="-122"/>
              </a:rPr>
              <a:t>url</a:t>
            </a:r>
            <a:r>
              <a:rPr kumimoji="1" lang="zh-CN" altLang="en-US" sz="2400" dirty="0" smtClean="0">
                <a:latin typeface="SimSun" charset="-122"/>
                <a:ea typeface="SimSun" charset="-122"/>
                <a:cs typeface="SimSun" charset="-122"/>
              </a:rPr>
              <a:t>中的哈希值（</a:t>
            </a:r>
            <a:r>
              <a:rPr kumimoji="1" lang="en-US" altLang="zh-CN" sz="2400" dirty="0" smtClean="0">
                <a:latin typeface="SimSun" charset="-122"/>
                <a:ea typeface="SimSun" charset="-122"/>
                <a:cs typeface="SimSun" charset="-122"/>
              </a:rPr>
              <a:t>#hash</a:t>
            </a:r>
            <a:r>
              <a:rPr kumimoji="1" lang="zh-CN" altLang="en-US" sz="2400" dirty="0" smtClean="0">
                <a:latin typeface="SimSun" charset="-122"/>
                <a:ea typeface="SimSun" charset="-122"/>
                <a:cs typeface="SimSun" charset="-122"/>
              </a:rPr>
              <a:t>）发生改变后，路由会根据指定好的规则展示视图</a:t>
            </a:r>
            <a:endParaRPr kumimoji="1" lang="en-US" altLang="zh-CN" sz="2400" dirty="0" smtClean="0">
              <a:latin typeface="SimSun" charset="-122"/>
              <a:ea typeface="SimSun" charset="-122"/>
              <a:cs typeface="SimSun" charset="-122"/>
            </a:endParaRPr>
          </a:p>
          <a:p>
            <a:r>
              <a:rPr kumimoji="1" lang="zh-CN" altLang="en-US" sz="2400" dirty="0" smtClean="0">
                <a:latin typeface="SimSun" charset="-122"/>
                <a:ea typeface="SimSun" charset="-122"/>
                <a:cs typeface="SimSun" charset="-122"/>
              </a:rPr>
              <a:t>重定向：将</a:t>
            </a:r>
            <a:r>
              <a:rPr kumimoji="1" lang="en-US" altLang="zh-CN" sz="2400" dirty="0" smtClean="0">
                <a:latin typeface="SimSun" charset="-122"/>
                <a:ea typeface="SimSun" charset="-122"/>
                <a:cs typeface="SimSun" charset="-122"/>
              </a:rPr>
              <a:t>path</a:t>
            </a:r>
            <a:r>
              <a:rPr kumimoji="1" lang="zh-CN" altLang="en-US" sz="2400" dirty="0" smtClean="0">
                <a:latin typeface="SimSun" charset="-122"/>
                <a:ea typeface="SimSun" charset="-122"/>
                <a:cs typeface="SimSun" charset="-122"/>
              </a:rPr>
              <a:t> 重定向到 </a:t>
            </a:r>
            <a:r>
              <a:rPr kumimoji="1" lang="en-US" altLang="zh-CN" sz="2400" dirty="0" smtClean="0">
                <a:latin typeface="SimSun" charset="-122"/>
                <a:ea typeface="SimSun" charset="-122"/>
                <a:cs typeface="SimSun" charset="-122"/>
              </a:rPr>
              <a:t>redirect</a:t>
            </a:r>
            <a:r>
              <a:rPr kumimoji="1" lang="zh-CN" altLang="en-US" sz="2400" dirty="0" smtClean="0">
                <a:latin typeface="SimSun" charset="-122"/>
                <a:ea typeface="SimSun" charset="-122"/>
                <a:cs typeface="SimSun" charset="-122"/>
              </a:rPr>
              <a:t>：</a:t>
            </a:r>
            <a:r>
              <a:rPr kumimoji="1" lang="en-US" altLang="zh-CN" sz="2400" dirty="0" smtClean="0">
                <a:latin typeface="SimSun" charset="-122"/>
                <a:ea typeface="SimSun" charset="-122"/>
                <a:cs typeface="SimSun" charset="-122"/>
              </a:rPr>
              <a:t>{path:’/’,redirect:’/home’}</a:t>
            </a:r>
          </a:p>
          <a:p>
            <a:r>
              <a:rPr kumimoji="1" lang="zh-CN" altLang="en-US" sz="2400" dirty="0" smtClean="0">
                <a:latin typeface="SimSun" charset="-122"/>
                <a:ea typeface="SimSun" charset="-122"/>
                <a:cs typeface="SimSun" charset="-122"/>
              </a:rPr>
              <a:t>路由其他配置：</a:t>
            </a:r>
            <a:endParaRPr kumimoji="1" lang="en-US" altLang="zh-CN" sz="2400" dirty="0" smtClean="0">
              <a:latin typeface="SimSun" charset="-122"/>
              <a:ea typeface="SimSun" charset="-122"/>
              <a:cs typeface="SimSun" charset="-122"/>
            </a:endParaRPr>
          </a:p>
          <a:p>
            <a:pPr lvl="1"/>
            <a:r>
              <a:rPr kumimoji="1" lang="zh-CN" altLang="en-US" sz="2000" dirty="0" smtClean="0">
                <a:latin typeface="SimSun" charset="-122"/>
                <a:ea typeface="SimSun" charset="-122"/>
                <a:cs typeface="SimSun" charset="-122"/>
              </a:rPr>
              <a:t>路由导航高亮：当前匹配的导航链接，会自动添加固定类名。</a:t>
            </a:r>
            <a:r>
              <a:rPr kumimoji="1" lang="zh-CN" altLang="en-US" sz="2000" dirty="0">
                <a:latin typeface="SimSun" charset="-122"/>
                <a:ea typeface="SimSun" charset="-122"/>
                <a:cs typeface="SimSun" charset="-122"/>
              </a:rPr>
              <a:t>配置：</a:t>
            </a:r>
            <a:r>
              <a:rPr kumimoji="1" lang="en-US" altLang="zh-CN" sz="2000" dirty="0" err="1">
                <a:latin typeface="SimSun" charset="-122"/>
                <a:ea typeface="SimSun" charset="-122"/>
                <a:cs typeface="SimSun" charset="-122"/>
              </a:rPr>
              <a:t>linkActiveClass</a:t>
            </a:r>
            <a:endParaRPr kumimoji="1" lang="en-US" altLang="zh-CN" sz="2000" dirty="0">
              <a:latin typeface="SimSun" charset="-122"/>
              <a:ea typeface="SimSun" charset="-122"/>
              <a:cs typeface="SimSun" charset="-122"/>
            </a:endParaRPr>
          </a:p>
          <a:p>
            <a:pPr lvl="1"/>
            <a:r>
              <a:rPr kumimoji="1" lang="zh-CN" altLang="en-US" sz="2000" dirty="0" smtClean="0">
                <a:latin typeface="SimSun" charset="-122"/>
                <a:ea typeface="SimSun" charset="-122"/>
                <a:cs typeface="SimSun" charset="-122"/>
              </a:rPr>
              <a:t>匹配路由模式：配置 </a:t>
            </a:r>
            <a:r>
              <a:rPr kumimoji="1" lang="en-US" altLang="zh-CN" sz="2000" dirty="0" smtClean="0">
                <a:latin typeface="SimSun" charset="-122"/>
                <a:ea typeface="SimSun" charset="-122"/>
                <a:cs typeface="SimSun" charset="-122"/>
              </a:rPr>
              <a:t>mode</a:t>
            </a:r>
            <a:r>
              <a:rPr kumimoji="1" lang="zh-CN" altLang="en-US" sz="2000" dirty="0" smtClean="0">
                <a:latin typeface="SimSun" charset="-122"/>
                <a:ea typeface="SimSun" charset="-122"/>
                <a:cs typeface="SimSun" charset="-122"/>
              </a:rPr>
              <a:t>：</a:t>
            </a:r>
            <a:r>
              <a:rPr kumimoji="1" lang="en-US" altLang="zh-CN" sz="2000" dirty="0" smtClean="0">
                <a:latin typeface="SimSun" charset="-122"/>
                <a:ea typeface="SimSun" charset="-122"/>
                <a:cs typeface="SimSun" charset="-122"/>
              </a:rPr>
              <a:t>hash</a:t>
            </a:r>
            <a:r>
              <a:rPr kumimoji="1" lang="zh-CN" altLang="en-US" sz="2000" dirty="0" smtClean="0">
                <a:latin typeface="SimSun" charset="-122"/>
                <a:ea typeface="SimSun" charset="-122"/>
                <a:cs typeface="SimSun" charset="-122"/>
              </a:rPr>
              <a:t>、</a:t>
            </a:r>
            <a:r>
              <a:rPr kumimoji="1" lang="en-US" altLang="zh-CN" sz="2000" dirty="0" smtClean="0">
                <a:latin typeface="SimSun" charset="-122"/>
                <a:ea typeface="SimSun" charset="-122"/>
                <a:cs typeface="SimSun" charset="-122"/>
              </a:rPr>
              <a:t>history</a:t>
            </a:r>
            <a:r>
              <a:rPr kumimoji="1" lang="zh-CN" altLang="en-US" sz="2000" dirty="0" smtClean="0">
                <a:latin typeface="SimSun" charset="-122"/>
                <a:ea typeface="SimSun" charset="-122"/>
                <a:cs typeface="SimSun" charset="-122"/>
              </a:rPr>
              <a:t>、</a:t>
            </a:r>
            <a:r>
              <a:rPr kumimoji="1" lang="en-US" altLang="zh-CN" sz="2000" dirty="0" smtClean="0">
                <a:latin typeface="SimSun" charset="-122"/>
                <a:ea typeface="SimSun" charset="-122"/>
                <a:cs typeface="SimSun" charset="-122"/>
              </a:rPr>
              <a:t>abstract</a:t>
            </a:r>
            <a:endParaRPr kumimoji="1" lang="en-US" altLang="zh-CN" sz="1600" dirty="0" smtClean="0">
              <a:latin typeface="SimSun" charset="-122"/>
              <a:ea typeface="SimSun" charset="-122"/>
              <a:cs typeface="SimSun" charset="-122"/>
            </a:endParaRPr>
          </a:p>
          <a:p>
            <a:endParaRPr kumimoji="1" lang="zh-CN" altLang="en-US" sz="2400" dirty="0">
              <a:latin typeface="SimSun" charset="-122"/>
              <a:ea typeface="SimSun" charset="-122"/>
              <a:cs typeface="SimSun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51750" y="4182035"/>
            <a:ext cx="1163812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new Router({</a:t>
            </a:r>
          </a:p>
          <a:p>
            <a:r>
              <a:rPr lang="mr-IN" altLang="zh-CN" dirty="0" smtClean="0"/>
              <a:t>  </a:t>
            </a:r>
            <a:r>
              <a:rPr lang="mr-IN" altLang="zh-CN" dirty="0" err="1" smtClean="0"/>
              <a:t>routers</a:t>
            </a:r>
            <a:r>
              <a:rPr lang="mr-IN" altLang="zh-CN" dirty="0" smtClean="0"/>
              <a:t>:[],</a:t>
            </a:r>
          </a:p>
          <a:p>
            <a:r>
              <a:rPr lang="zh-CN" altLang="en-US" dirty="0" smtClean="0"/>
              <a:t>  </a:t>
            </a:r>
            <a:r>
              <a:rPr lang="en-US" altLang="zh-CN" dirty="0" smtClean="0"/>
              <a:t>mode: "hash", //</a:t>
            </a:r>
            <a:r>
              <a:rPr lang="zh-CN" altLang="en-US" dirty="0" smtClean="0"/>
              <a:t>默认</a:t>
            </a:r>
            <a:r>
              <a:rPr lang="en-US" altLang="zh-CN" dirty="0" smtClean="0"/>
              <a:t>hash | history </a:t>
            </a:r>
            <a:r>
              <a:rPr lang="zh-CN" altLang="en-US" dirty="0" smtClean="0"/>
              <a:t>可以达到隐藏地址栏</a:t>
            </a:r>
            <a:r>
              <a:rPr lang="en-US" altLang="zh-CN" dirty="0" smtClean="0"/>
              <a:t>hash</a:t>
            </a:r>
            <a:r>
              <a:rPr lang="zh-CN" altLang="en-US" dirty="0" smtClean="0"/>
              <a:t>值 </a:t>
            </a:r>
            <a:r>
              <a:rPr lang="en-US" altLang="zh-CN" dirty="0" smtClean="0"/>
              <a:t>| abstract</a:t>
            </a:r>
            <a:r>
              <a:rPr lang="zh-CN" altLang="en-US" dirty="0" smtClean="0"/>
              <a:t>，如果发现没有浏览器的 </a:t>
            </a:r>
            <a:r>
              <a:rPr lang="en-US" altLang="zh-CN" dirty="0" smtClean="0"/>
              <a:t>API </a:t>
            </a:r>
            <a:r>
              <a:rPr lang="zh-CN" altLang="en-US" dirty="0" smtClean="0"/>
              <a:t>则强制进入</a:t>
            </a:r>
          </a:p>
          <a:p>
            <a:r>
              <a:rPr lang="zh-CN" altLang="en-US" dirty="0" smtClean="0"/>
              <a:t>  </a:t>
            </a:r>
            <a:r>
              <a:rPr lang="en-US" altLang="zh-CN" dirty="0" err="1" smtClean="0"/>
              <a:t>linkActiveClass</a:t>
            </a:r>
            <a:r>
              <a:rPr lang="en-US" altLang="zh-CN" dirty="0" smtClean="0"/>
              <a:t> : "now" //</a:t>
            </a:r>
            <a:r>
              <a:rPr lang="zh-CN" altLang="en-US" dirty="0" smtClean="0"/>
              <a:t>当前匹配的导航链接将被自动添加</a:t>
            </a:r>
            <a:r>
              <a:rPr lang="en-US" altLang="zh-CN" dirty="0" smtClean="0"/>
              <a:t>now</a:t>
            </a:r>
            <a:r>
              <a:rPr lang="zh-CN" altLang="en-US" dirty="0" smtClean="0"/>
              <a:t>类</a:t>
            </a:r>
          </a:p>
          <a:p>
            <a:r>
              <a:rPr lang="mr-IN" altLang="zh-CN" dirty="0" smtClean="0"/>
              <a:t>})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64701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163419"/>
            <a:ext cx="10515600" cy="495487"/>
          </a:xfrm>
        </p:spPr>
        <p:txBody>
          <a:bodyPr>
            <a:normAutofit fontScale="90000"/>
          </a:bodyPr>
          <a:lstStyle/>
          <a:p>
            <a:r>
              <a:rPr kumimoji="1" lang="en-US" altLang="zh-CN" sz="3000" dirty="0" err="1" smtClean="0">
                <a:latin typeface="SimSun" charset="-122"/>
                <a:ea typeface="SimSun" charset="-122"/>
                <a:cs typeface="SimSun" charset="-122"/>
              </a:rPr>
              <a:t>vuex</a:t>
            </a:r>
            <a:endParaRPr kumimoji="1" lang="zh-CN" altLang="en-US" sz="3000" dirty="0">
              <a:latin typeface="SimSun" charset="-122"/>
              <a:ea typeface="SimSun" charset="-122"/>
              <a:cs typeface="SimSun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658906"/>
            <a:ext cx="10322860" cy="5518057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kumimoji="1" lang="en-US" altLang="zh-CN" sz="2400" dirty="0" err="1" smtClean="0">
                <a:latin typeface="SimSun" charset="-122"/>
                <a:ea typeface="SimSun" charset="-122"/>
                <a:cs typeface="SimSun" charset="-122"/>
              </a:rPr>
              <a:t>vuex</a:t>
            </a:r>
            <a:r>
              <a:rPr kumimoji="1" lang="zh-CN" altLang="en-US" sz="2400" dirty="0" smtClean="0">
                <a:latin typeface="SimSun" charset="-122"/>
                <a:ea typeface="SimSun" charset="-122"/>
                <a:cs typeface="SimSun" charset="-122"/>
              </a:rPr>
              <a:t>解决了大型项目的组件间的通信问题，实际上就是数据中介，所有的数据增删改查全部通过</a:t>
            </a:r>
            <a:r>
              <a:rPr kumimoji="1" lang="en-US" altLang="zh-CN" sz="2400" dirty="0" err="1" smtClean="0">
                <a:latin typeface="SimSun" charset="-122"/>
                <a:ea typeface="SimSun" charset="-122"/>
                <a:cs typeface="SimSun" charset="-122"/>
              </a:rPr>
              <a:t>vuex</a:t>
            </a:r>
            <a:r>
              <a:rPr kumimoji="1" lang="zh-CN" altLang="en-US" sz="2400" dirty="0" smtClean="0">
                <a:latin typeface="SimSun" charset="-122"/>
                <a:ea typeface="SimSun" charset="-122"/>
                <a:cs typeface="SimSun" charset="-122"/>
              </a:rPr>
              <a:t>来实现</a:t>
            </a:r>
            <a:endParaRPr kumimoji="1" lang="en-US" altLang="zh-CN" sz="2400" dirty="0" smtClean="0">
              <a:latin typeface="SimSun" charset="-122"/>
              <a:ea typeface="SimSun" charset="-122"/>
              <a:cs typeface="SimSun" charset="-122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kumimoji="1" lang="en-US" altLang="zh-CN" sz="2400" dirty="0" smtClean="0">
                <a:latin typeface="SimSun" charset="-122"/>
                <a:ea typeface="SimSun" charset="-122"/>
                <a:cs typeface="SimSun" charset="-122"/>
              </a:rPr>
              <a:t>state</a:t>
            </a:r>
            <a:r>
              <a:rPr kumimoji="1" lang="zh-CN" altLang="en-US" sz="2400" dirty="0" smtClean="0">
                <a:latin typeface="SimSun" charset="-122"/>
                <a:ea typeface="SimSun" charset="-122"/>
                <a:cs typeface="SimSun" charset="-122"/>
              </a:rPr>
              <a:t>：即状态，也就是组件中的</a:t>
            </a:r>
            <a:r>
              <a:rPr kumimoji="1" lang="en-US" altLang="zh-CN" sz="2400" dirty="0" smtClean="0">
                <a:latin typeface="SimSun" charset="-122"/>
                <a:ea typeface="SimSun" charset="-122"/>
                <a:cs typeface="SimSun" charset="-122"/>
              </a:rPr>
              <a:t>data</a:t>
            </a:r>
            <a:r>
              <a:rPr kumimoji="1" lang="zh-CN" altLang="en-US" sz="2400" dirty="0" smtClean="0">
                <a:latin typeface="SimSun" charset="-122"/>
                <a:ea typeface="SimSun" charset="-122"/>
                <a:cs typeface="SimSun" charset="-122"/>
              </a:rPr>
              <a:t>数据，页面总调用</a:t>
            </a:r>
            <a:r>
              <a:rPr kumimoji="1" lang="en-US" altLang="zh-CN" sz="2400" dirty="0" smtClean="0">
                <a:latin typeface="SimSun" charset="-122"/>
                <a:ea typeface="SimSun" charset="-122"/>
                <a:cs typeface="SimSun" charset="-122"/>
              </a:rPr>
              <a:t>state</a:t>
            </a:r>
            <a:r>
              <a:rPr kumimoji="1" lang="zh-CN" altLang="en-US" sz="2400" dirty="0" smtClean="0">
                <a:latin typeface="SimSun" charset="-122"/>
                <a:ea typeface="SimSun" charset="-122"/>
                <a:cs typeface="SimSun" charset="-122"/>
              </a:rPr>
              <a:t>中的数据</a:t>
            </a:r>
            <a:endParaRPr kumimoji="1" lang="en-US" altLang="zh-CN" sz="2400" dirty="0" smtClean="0">
              <a:latin typeface="SimSun" charset="-122"/>
              <a:ea typeface="SimSun" charset="-122"/>
              <a:cs typeface="SimSun" charset="-122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kumimoji="1" lang="en-US" altLang="zh-CN" sz="2400" dirty="0" smtClean="0">
                <a:latin typeface="SimSun" charset="-122"/>
                <a:ea typeface="SimSun" charset="-122"/>
                <a:cs typeface="SimSun" charset="-122"/>
              </a:rPr>
              <a:t>getters</a:t>
            </a:r>
            <a:r>
              <a:rPr kumimoji="1" lang="zh-CN" altLang="en-US" sz="2400" dirty="0" smtClean="0">
                <a:latin typeface="SimSun" charset="-122"/>
                <a:ea typeface="SimSun" charset="-122"/>
                <a:cs typeface="SimSun" charset="-122"/>
              </a:rPr>
              <a:t>：就是</a:t>
            </a:r>
            <a:r>
              <a:rPr kumimoji="1" lang="en-US" altLang="zh-CN" sz="2400" dirty="0" smtClean="0">
                <a:latin typeface="SimSun" charset="-122"/>
                <a:ea typeface="SimSun" charset="-122"/>
                <a:cs typeface="SimSun" charset="-122"/>
              </a:rPr>
              <a:t>store</a:t>
            </a:r>
            <a:r>
              <a:rPr kumimoji="1" lang="zh-CN" altLang="en-US" sz="2400" dirty="0" smtClean="0">
                <a:latin typeface="SimSun" charset="-122"/>
                <a:ea typeface="SimSun" charset="-122"/>
                <a:cs typeface="SimSun" charset="-122"/>
              </a:rPr>
              <a:t>的计算属性，用法与计算属性相同</a:t>
            </a:r>
            <a:endParaRPr kumimoji="1" lang="en-US" altLang="zh-CN" sz="2400" dirty="0" smtClean="0">
              <a:latin typeface="SimSun" charset="-122"/>
              <a:ea typeface="SimSun" charset="-122"/>
              <a:cs typeface="SimSun" charset="-122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kumimoji="1" lang="en-US" altLang="zh-CN" sz="2400" dirty="0" smtClean="0">
                <a:latin typeface="SimSun" charset="-122"/>
                <a:ea typeface="SimSun" charset="-122"/>
                <a:cs typeface="SimSun" charset="-122"/>
              </a:rPr>
              <a:t>mutations</a:t>
            </a:r>
            <a:r>
              <a:rPr kumimoji="1" lang="zh-CN" altLang="en-US" sz="2400" dirty="0" smtClean="0">
                <a:latin typeface="SimSun" charset="-122"/>
                <a:ea typeface="SimSun" charset="-122"/>
                <a:cs typeface="SimSun" charset="-122"/>
              </a:rPr>
              <a:t>：</a:t>
            </a:r>
            <a:r>
              <a:rPr kumimoji="1" lang="en-US" altLang="zh-CN" sz="2400" dirty="0" smtClean="0">
                <a:latin typeface="SimSun" charset="-122"/>
                <a:ea typeface="SimSun" charset="-122"/>
                <a:cs typeface="SimSun" charset="-122"/>
              </a:rPr>
              <a:t>state</a:t>
            </a:r>
            <a:r>
              <a:rPr kumimoji="1" lang="zh-CN" altLang="en-US" sz="2400" dirty="0" smtClean="0">
                <a:latin typeface="SimSun" charset="-122"/>
                <a:ea typeface="SimSun" charset="-122"/>
                <a:cs typeface="SimSun" charset="-122"/>
              </a:rPr>
              <a:t>中的数据只能通过 </a:t>
            </a:r>
            <a:r>
              <a:rPr kumimoji="1" lang="en-US" altLang="zh-CN" sz="2400" dirty="0" smtClean="0">
                <a:latin typeface="SimSun" charset="-122"/>
                <a:ea typeface="SimSun" charset="-122"/>
                <a:cs typeface="SimSun" charset="-122"/>
              </a:rPr>
              <a:t>mutations</a:t>
            </a:r>
            <a:r>
              <a:rPr kumimoji="1" lang="zh-CN" altLang="en-US" sz="2400" dirty="0" smtClean="0">
                <a:latin typeface="SimSun" charset="-122"/>
                <a:ea typeface="SimSun" charset="-122"/>
                <a:cs typeface="SimSun" charset="-122"/>
              </a:rPr>
              <a:t> 来修改，即：数据由</a:t>
            </a:r>
            <a:r>
              <a:rPr kumimoji="1" lang="en-US" altLang="zh-CN" sz="2400" dirty="0" smtClean="0">
                <a:latin typeface="SimSun" charset="-122"/>
                <a:ea typeface="SimSun" charset="-122"/>
                <a:cs typeface="SimSun" charset="-122"/>
              </a:rPr>
              <a:t>store</a:t>
            </a:r>
            <a:r>
              <a:rPr kumimoji="1" lang="zh-CN" altLang="en-US" sz="2400" dirty="0" smtClean="0">
                <a:latin typeface="SimSun" charset="-122"/>
                <a:ea typeface="SimSun" charset="-122"/>
                <a:cs typeface="SimSun" charset="-122"/>
              </a:rPr>
              <a:t>提供，同样的修改数据方法也是由</a:t>
            </a:r>
            <a:r>
              <a:rPr kumimoji="1" lang="en-US" altLang="zh-CN" sz="2400" dirty="0" smtClean="0">
                <a:latin typeface="SimSun" charset="-122"/>
                <a:ea typeface="SimSun" charset="-122"/>
                <a:cs typeface="SimSun" charset="-122"/>
              </a:rPr>
              <a:t>store</a:t>
            </a:r>
            <a:r>
              <a:rPr kumimoji="1" lang="zh-CN" altLang="en-US" sz="2400" dirty="0" smtClean="0">
                <a:latin typeface="SimSun" charset="-122"/>
                <a:ea typeface="SimSun" charset="-122"/>
                <a:cs typeface="SimSun" charset="-122"/>
              </a:rPr>
              <a:t>来提供的。</a:t>
            </a:r>
            <a:r>
              <a:rPr lang="en-US" altLang="zh-CN" sz="2400" dirty="0"/>
              <a:t> </a:t>
            </a:r>
            <a:r>
              <a:rPr lang="zh-CN" altLang="en-US" sz="2400" dirty="0" smtClean="0">
                <a:latin typeface="SimSun" charset="-122"/>
                <a:ea typeface="SimSun" charset="-122"/>
                <a:cs typeface="SimSun" charset="-122"/>
              </a:rPr>
              <a:t>通过 </a:t>
            </a:r>
            <a:r>
              <a:rPr lang="en-US" altLang="zh-CN" sz="2400" dirty="0" smtClean="0">
                <a:latin typeface="SimSun" charset="-122"/>
                <a:ea typeface="SimSun" charset="-122"/>
                <a:cs typeface="SimSun" charset="-122"/>
              </a:rPr>
              <a:t>commit</a:t>
            </a:r>
            <a:r>
              <a:rPr lang="zh-CN" altLang="en-US" sz="2400" dirty="0" smtClean="0">
                <a:latin typeface="SimSun" charset="-122"/>
                <a:ea typeface="SimSun" charset="-122"/>
                <a:cs typeface="SimSun" charset="-122"/>
              </a:rPr>
              <a:t> 触发状态修改。</a:t>
            </a:r>
            <a:endParaRPr lang="en-US" altLang="zh-CN" sz="2400" dirty="0" smtClean="0">
              <a:latin typeface="SimSun" charset="-122"/>
              <a:ea typeface="SimSun" charset="-122"/>
              <a:cs typeface="SimSun" charset="-122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kumimoji="1" lang="en-US" altLang="zh-CN" sz="2400" dirty="0" smtClean="0">
                <a:latin typeface="SimSun" charset="-122"/>
                <a:ea typeface="SimSun" charset="-122"/>
                <a:cs typeface="SimSun" charset="-122"/>
              </a:rPr>
              <a:t>actions: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kumimoji="1" lang="en-US" altLang="zh-CN" sz="2000" dirty="0" smtClean="0">
                <a:latin typeface="SimSun" charset="-122"/>
                <a:ea typeface="SimSun" charset="-122"/>
                <a:cs typeface="SimSun" charset="-122"/>
              </a:rPr>
              <a:t>actions </a:t>
            </a:r>
            <a:r>
              <a:rPr kumimoji="1" lang="zh-CN" altLang="en-US" sz="2000" dirty="0">
                <a:latin typeface="SimSun" charset="-122"/>
                <a:ea typeface="SimSun" charset="-122"/>
                <a:cs typeface="SimSun" charset="-122"/>
              </a:rPr>
              <a:t>和 </a:t>
            </a:r>
            <a:r>
              <a:rPr kumimoji="1" lang="en-US" altLang="zh-CN" sz="2000" dirty="0">
                <a:latin typeface="SimSun" charset="-122"/>
                <a:ea typeface="SimSun" charset="-122"/>
                <a:cs typeface="SimSun" charset="-122"/>
              </a:rPr>
              <a:t>mutations </a:t>
            </a:r>
            <a:r>
              <a:rPr kumimoji="1" lang="zh-CN" altLang="en-US" sz="2000" dirty="0">
                <a:latin typeface="SimSun" charset="-122"/>
                <a:ea typeface="SimSun" charset="-122"/>
                <a:cs typeface="SimSun" charset="-122"/>
              </a:rPr>
              <a:t>功能基本一样，不同点是 </a:t>
            </a:r>
            <a:r>
              <a:rPr kumimoji="1" lang="en-US" altLang="zh-CN" sz="2000" dirty="0">
                <a:latin typeface="SimSun" charset="-122"/>
                <a:ea typeface="SimSun" charset="-122"/>
                <a:cs typeface="SimSun" charset="-122"/>
              </a:rPr>
              <a:t>actions</a:t>
            </a:r>
            <a:r>
              <a:rPr kumimoji="1" lang="zh-CN" altLang="en-US" sz="2000" dirty="0">
                <a:latin typeface="SimSun" charset="-122"/>
                <a:ea typeface="SimSun" charset="-122"/>
                <a:cs typeface="SimSun" charset="-122"/>
              </a:rPr>
              <a:t> 是异步的改变 </a:t>
            </a:r>
            <a:r>
              <a:rPr kumimoji="1" lang="en-US" altLang="zh-CN" sz="2000" dirty="0">
                <a:latin typeface="SimSun" charset="-122"/>
                <a:ea typeface="SimSun" charset="-122"/>
                <a:cs typeface="SimSun" charset="-122"/>
              </a:rPr>
              <a:t>state</a:t>
            </a:r>
            <a:r>
              <a:rPr kumimoji="1" lang="zh-CN" altLang="en-US" sz="2000" dirty="0">
                <a:latin typeface="SimSun" charset="-122"/>
                <a:ea typeface="SimSun" charset="-122"/>
                <a:cs typeface="SimSun" charset="-122"/>
              </a:rPr>
              <a:t> 状态，而 </a:t>
            </a:r>
            <a:r>
              <a:rPr kumimoji="1" lang="en-US" altLang="zh-CN" sz="2000" dirty="0">
                <a:latin typeface="SimSun" charset="-122"/>
                <a:ea typeface="SimSun" charset="-122"/>
                <a:cs typeface="SimSun" charset="-122"/>
              </a:rPr>
              <a:t>mutations</a:t>
            </a:r>
            <a:r>
              <a:rPr kumimoji="1" lang="zh-CN" altLang="en-US" sz="2000" dirty="0">
                <a:latin typeface="SimSun" charset="-122"/>
                <a:ea typeface="SimSun" charset="-122"/>
                <a:cs typeface="SimSun" charset="-122"/>
              </a:rPr>
              <a:t> 是同步改变状态</a:t>
            </a:r>
            <a:r>
              <a:rPr kumimoji="1" lang="zh-CN" altLang="en-US" sz="2000" dirty="0" smtClean="0">
                <a:latin typeface="SimSun" charset="-122"/>
                <a:ea typeface="SimSun" charset="-122"/>
                <a:cs typeface="SimSun" charset="-122"/>
              </a:rPr>
              <a:t>。</a:t>
            </a:r>
            <a:endParaRPr kumimoji="1" lang="en-US" altLang="zh-CN" sz="2000" dirty="0" smtClean="0">
              <a:latin typeface="SimSun" charset="-122"/>
              <a:ea typeface="SimSun" charset="-122"/>
              <a:cs typeface="SimSun" charset="-122"/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kumimoji="1" lang="en-US" altLang="zh-CN" sz="2000" dirty="0" smtClean="0">
                <a:latin typeface="SimSun" charset="-122"/>
                <a:ea typeface="SimSun" charset="-122"/>
                <a:cs typeface="SimSun" charset="-122"/>
              </a:rPr>
              <a:t>actions </a:t>
            </a:r>
            <a:r>
              <a:rPr kumimoji="1" lang="zh-CN" altLang="en-US" sz="2000" dirty="0" smtClean="0">
                <a:latin typeface="SimSun" charset="-122"/>
                <a:ea typeface="SimSun" charset="-122"/>
                <a:cs typeface="SimSun" charset="-122"/>
              </a:rPr>
              <a:t>中的方法需要传递的参数不同</a:t>
            </a:r>
            <a:endParaRPr kumimoji="1" lang="en-US" altLang="zh-CN" sz="2000" dirty="0" smtClean="0">
              <a:latin typeface="SimSun" charset="-122"/>
              <a:ea typeface="SimSun" charset="-122"/>
              <a:cs typeface="SimSun" charset="-122"/>
            </a:endParaRPr>
          </a:p>
          <a:p>
            <a:pPr lvl="2">
              <a:lnSpc>
                <a:spcPct val="100000"/>
              </a:lnSpc>
              <a:spcBef>
                <a:spcPts val="0"/>
              </a:spcBef>
            </a:pPr>
            <a:r>
              <a:rPr kumimoji="1" lang="en-US" altLang="zh-CN" sz="1600" dirty="0" smtClean="0">
                <a:latin typeface="SimSun" charset="-122"/>
                <a:ea typeface="SimSun" charset="-122"/>
                <a:cs typeface="SimSun" charset="-122"/>
              </a:rPr>
              <a:t>context</a:t>
            </a:r>
            <a:r>
              <a:rPr kumimoji="1" lang="zh-CN" altLang="en-US" sz="1600" dirty="0" smtClean="0">
                <a:latin typeface="SimSun" charset="-122"/>
                <a:ea typeface="SimSun" charset="-122"/>
                <a:cs typeface="SimSun" charset="-122"/>
              </a:rPr>
              <a:t>：上下文对象，可以当作</a:t>
            </a:r>
            <a:r>
              <a:rPr kumimoji="1" lang="en-US" altLang="zh-CN" sz="1600" dirty="0" smtClean="0">
                <a:latin typeface="SimSun" charset="-122"/>
                <a:ea typeface="SimSun" charset="-122"/>
                <a:cs typeface="SimSun" charset="-122"/>
              </a:rPr>
              <a:t>store</a:t>
            </a:r>
            <a:r>
              <a:rPr kumimoji="1" lang="zh-CN" altLang="en-US" sz="1600" dirty="0" smtClean="0">
                <a:latin typeface="SimSun" charset="-122"/>
                <a:ea typeface="SimSun" charset="-122"/>
                <a:cs typeface="SimSun" charset="-122"/>
              </a:rPr>
              <a:t>本身</a:t>
            </a:r>
            <a:endParaRPr kumimoji="1" lang="en-US" altLang="zh-CN" sz="1600" dirty="0" smtClean="0">
              <a:latin typeface="SimSun" charset="-122"/>
              <a:ea typeface="SimSun" charset="-122"/>
              <a:cs typeface="SimSun" charset="-122"/>
            </a:endParaRPr>
          </a:p>
          <a:p>
            <a:pPr lvl="2">
              <a:lnSpc>
                <a:spcPct val="100000"/>
              </a:lnSpc>
              <a:spcBef>
                <a:spcPts val="0"/>
              </a:spcBef>
            </a:pPr>
            <a:r>
              <a:rPr kumimoji="1" lang="en-US" altLang="zh-CN" sz="1600" dirty="0" smtClean="0">
                <a:latin typeface="SimSun" charset="-122"/>
                <a:ea typeface="SimSun" charset="-122"/>
                <a:cs typeface="SimSun" charset="-122"/>
              </a:rPr>
              <a:t>{commit}</a:t>
            </a:r>
            <a:r>
              <a:rPr kumimoji="1" lang="zh-CN" altLang="en-US" sz="1600" dirty="0" smtClean="0">
                <a:latin typeface="SimSun" charset="-122"/>
                <a:ea typeface="SimSun" charset="-122"/>
                <a:cs typeface="SimSun" charset="-122"/>
              </a:rPr>
              <a:t>：直接把</a:t>
            </a:r>
            <a:r>
              <a:rPr kumimoji="1" lang="en-US" altLang="zh-CN" sz="1600" dirty="0" smtClean="0">
                <a:latin typeface="SimSun" charset="-122"/>
                <a:ea typeface="SimSun" charset="-122"/>
                <a:cs typeface="SimSun" charset="-122"/>
              </a:rPr>
              <a:t>commit</a:t>
            </a:r>
            <a:r>
              <a:rPr kumimoji="1" lang="zh-CN" altLang="en-US" sz="1600" dirty="0" smtClean="0">
                <a:latin typeface="SimSun" charset="-122"/>
                <a:ea typeface="SimSun" charset="-122"/>
                <a:cs typeface="SimSun" charset="-122"/>
              </a:rPr>
              <a:t>对象传递过来，可以让方法体逻辑代码更清晰名了</a:t>
            </a:r>
            <a:endParaRPr kumimoji="1" lang="en-US" altLang="zh-CN" sz="1600" dirty="0" smtClean="0">
              <a:latin typeface="SimSun" charset="-122"/>
              <a:ea typeface="SimSun" charset="-122"/>
              <a:cs typeface="SimSun" charset="-122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kumimoji="1" lang="en-US" altLang="zh-CN" sz="2400" dirty="0" smtClean="0">
                <a:latin typeface="SimSun" charset="-122"/>
                <a:ea typeface="SimSun" charset="-122"/>
                <a:cs typeface="SimSun" charset="-122"/>
              </a:rPr>
              <a:t>module</a:t>
            </a:r>
            <a:r>
              <a:rPr kumimoji="1" lang="zh-CN" altLang="en-US" sz="2400" dirty="0" smtClean="0">
                <a:latin typeface="SimSun" charset="-122"/>
                <a:ea typeface="SimSun" charset="-122"/>
                <a:cs typeface="SimSun" charset="-122"/>
              </a:rPr>
              <a:t>：</a:t>
            </a:r>
            <a:endParaRPr kumimoji="1" lang="en-US" altLang="zh-CN" sz="2400" dirty="0" smtClean="0">
              <a:latin typeface="SimSun" charset="-122"/>
              <a:ea typeface="SimSun" charset="-122"/>
              <a:cs typeface="SimSun" charset="-122"/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kumimoji="1" lang="zh-CN" altLang="en-US" sz="2000" dirty="0" smtClean="0">
                <a:latin typeface="SimSun" charset="-122"/>
                <a:ea typeface="SimSun" charset="-122"/>
                <a:cs typeface="SimSun" charset="-122"/>
              </a:rPr>
              <a:t>状态管理的模块组操作</a:t>
            </a:r>
            <a:endParaRPr kumimoji="1" lang="en-US" altLang="zh-CN" sz="2000" dirty="0">
              <a:latin typeface="SimSun" charset="-122"/>
              <a:ea typeface="SimSun" charset="-122"/>
              <a:cs typeface="SimSun" charset="-122"/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kumimoji="1" lang="zh-CN" altLang="en-US" sz="2000" dirty="0" smtClean="0">
                <a:latin typeface="SimSun" charset="-122"/>
                <a:ea typeface="SimSun" charset="-122"/>
                <a:cs typeface="SimSun" charset="-122"/>
              </a:rPr>
              <a:t>把状态的各种操作进行分组，分组后再按组编写</a:t>
            </a:r>
            <a:endParaRPr kumimoji="1" lang="en-US" altLang="zh-CN" sz="2000" dirty="0" smtClean="0">
              <a:latin typeface="SimSun" charset="-122"/>
              <a:ea typeface="SimSun" charset="-122"/>
              <a:cs typeface="SimSun" charset="-122"/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zh-CN" altLang="en-US" sz="2000" dirty="0" smtClean="0"/>
              <a:t>调用格式：</a:t>
            </a:r>
            <a:r>
              <a:rPr lang="en-US" altLang="zh-CN" sz="2000" dirty="0" smtClean="0"/>
              <a:t>this</a:t>
            </a:r>
            <a:r>
              <a:rPr lang="en-US" altLang="zh-CN" sz="2000" dirty="0"/>
              <a:t>.$</a:t>
            </a:r>
            <a:r>
              <a:rPr lang="en-US" altLang="zh-CN" sz="2000" dirty="0" err="1"/>
              <a:t>store.state.a.count</a:t>
            </a:r>
            <a:r>
              <a:rPr lang="en-US" altLang="zh-CN" sz="2000" dirty="0"/>
              <a:t>;</a:t>
            </a:r>
            <a:endParaRPr kumimoji="1" lang="zh-CN" altLang="en-US" sz="2000" dirty="0">
              <a:latin typeface="SimSun" charset="-122"/>
              <a:ea typeface="SimSun" charset="-122"/>
              <a:cs typeface="SimSun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557247" y="5103674"/>
            <a:ext cx="4304383" cy="175432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CN" dirty="0" err="1"/>
              <a:t>const</a:t>
            </a:r>
            <a:r>
              <a:rPr lang="en-US" altLang="zh-CN" dirty="0"/>
              <a:t>  </a:t>
            </a:r>
            <a:r>
              <a:rPr lang="en-US" altLang="zh-CN" dirty="0" err="1"/>
              <a:t>moduleA</a:t>
            </a:r>
            <a:r>
              <a:rPr lang="en-US" altLang="zh-CN" dirty="0"/>
              <a:t>{</a:t>
            </a:r>
          </a:p>
          <a:p>
            <a:r>
              <a:rPr lang="en-US" altLang="zh-CN" dirty="0"/>
              <a:t>	state, mutations, getters, actions</a:t>
            </a:r>
          </a:p>
          <a:p>
            <a:r>
              <a:rPr lang="en-US" altLang="zh-CN" dirty="0" smtClean="0"/>
              <a:t>}</a:t>
            </a:r>
            <a:endParaRPr lang="zh-CN" altLang="en-US" dirty="0"/>
          </a:p>
          <a:p>
            <a:r>
              <a:rPr lang="en-US" altLang="zh-CN" dirty="0"/>
              <a:t>export  default  new  </a:t>
            </a:r>
            <a:r>
              <a:rPr lang="en-US" altLang="zh-CN" dirty="0" err="1"/>
              <a:t>Vuex.Store</a:t>
            </a:r>
            <a:r>
              <a:rPr lang="en-US" altLang="zh-CN" dirty="0"/>
              <a:t>({</a:t>
            </a:r>
          </a:p>
          <a:p>
            <a:r>
              <a:rPr lang="en-US" altLang="zh-CN" dirty="0"/>
              <a:t>		modules:{</a:t>
            </a:r>
            <a:r>
              <a:rPr lang="en-US" altLang="zh-CN" dirty="0" err="1"/>
              <a:t>a:moduleA</a:t>
            </a:r>
            <a:r>
              <a:rPr lang="en-US" altLang="zh-CN" dirty="0"/>
              <a:t>}</a:t>
            </a:r>
          </a:p>
          <a:p>
            <a:r>
              <a:rPr lang="mr-IN" altLang="zh-CN" dirty="0"/>
              <a:t>})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2988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sz="3000" dirty="0" smtClean="0">
                <a:latin typeface="SimSun" charset="-122"/>
                <a:ea typeface="SimSun" charset="-122"/>
                <a:cs typeface="SimSun" charset="-122"/>
              </a:rPr>
              <a:t>初始化</a:t>
            </a:r>
            <a:endParaRPr kumimoji="1" lang="zh-CN" altLang="en-US" sz="3000" dirty="0">
              <a:latin typeface="SimSun" charset="-122"/>
              <a:ea typeface="SimSun" charset="-122"/>
              <a:cs typeface="SimSun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kumimoji="1" lang="en-US" altLang="zh-CN" sz="2400" dirty="0" smtClean="0">
                <a:latin typeface="SimSun" charset="-122"/>
                <a:ea typeface="SimSun" charset="-122"/>
                <a:cs typeface="SimSun" charset="-122"/>
              </a:rPr>
              <a:t>cd</a:t>
            </a:r>
            <a:r>
              <a:rPr kumimoji="1" lang="zh-CN" altLang="en-US" sz="2400" dirty="0" smtClean="0">
                <a:latin typeface="SimSun" charset="-122"/>
                <a:ea typeface="SimSun" charset="-122"/>
                <a:cs typeface="SimSun" charset="-122"/>
              </a:rPr>
              <a:t>   </a:t>
            </a:r>
            <a:r>
              <a:rPr kumimoji="1" lang="en-US" altLang="zh-CN" sz="2400" dirty="0" smtClean="0">
                <a:latin typeface="SimSun" charset="-122"/>
                <a:ea typeface="SimSun" charset="-122"/>
                <a:cs typeface="SimSun" charset="-122"/>
              </a:rPr>
              <a:t>demo</a:t>
            </a:r>
            <a:r>
              <a:rPr kumimoji="1" lang="zh-CN" altLang="en-US" sz="2400" dirty="0" smtClean="0">
                <a:latin typeface="SimSun" charset="-122"/>
                <a:ea typeface="SimSun" charset="-122"/>
                <a:cs typeface="SimSun" charset="-122"/>
              </a:rPr>
              <a:t>  </a:t>
            </a:r>
            <a:endParaRPr kumimoji="1" lang="en-US" altLang="zh-CN" sz="2400" dirty="0" smtClean="0">
              <a:latin typeface="SimSun" charset="-122"/>
              <a:ea typeface="SimSun" charset="-122"/>
              <a:cs typeface="SimSun" charset="-122"/>
            </a:endParaRPr>
          </a:p>
          <a:p>
            <a:pPr>
              <a:lnSpc>
                <a:spcPct val="100000"/>
              </a:lnSpc>
            </a:pPr>
            <a:r>
              <a:rPr kumimoji="1" lang="en-US" altLang="zh-CN" sz="2400" dirty="0" err="1" smtClean="0">
                <a:latin typeface="SimSun" charset="-122"/>
                <a:ea typeface="SimSun" charset="-122"/>
                <a:cs typeface="SimSun" charset="-122"/>
              </a:rPr>
              <a:t>npm</a:t>
            </a:r>
            <a:r>
              <a:rPr kumimoji="1" lang="zh-CN" altLang="en-US" sz="2400" dirty="0" smtClean="0">
                <a:latin typeface="SimSun" charset="-122"/>
                <a:ea typeface="SimSun" charset="-122"/>
                <a:cs typeface="SimSun" charset="-122"/>
              </a:rPr>
              <a:t>   </a:t>
            </a:r>
            <a:r>
              <a:rPr kumimoji="1" lang="en-US" altLang="zh-CN" sz="2400" dirty="0" smtClean="0">
                <a:latin typeface="SimSun" charset="-122"/>
                <a:ea typeface="SimSun" charset="-122"/>
                <a:cs typeface="SimSun" charset="-122"/>
              </a:rPr>
              <a:t>install</a:t>
            </a:r>
          </a:p>
          <a:p>
            <a:pPr>
              <a:lnSpc>
                <a:spcPct val="100000"/>
              </a:lnSpc>
            </a:pPr>
            <a:r>
              <a:rPr kumimoji="1" lang="en-US" altLang="zh-CN" sz="2400" dirty="0" err="1" smtClean="0">
                <a:latin typeface="SimSun" charset="-122"/>
                <a:ea typeface="SimSun" charset="-122"/>
                <a:cs typeface="SimSun" charset="-122"/>
              </a:rPr>
              <a:t>npm</a:t>
            </a:r>
            <a:r>
              <a:rPr kumimoji="1" lang="zh-CN" altLang="en-US" sz="2400" dirty="0" smtClean="0">
                <a:latin typeface="SimSun" charset="-122"/>
                <a:ea typeface="SimSun" charset="-122"/>
                <a:cs typeface="SimSun" charset="-122"/>
              </a:rPr>
              <a:t>    </a:t>
            </a:r>
            <a:r>
              <a:rPr kumimoji="1" lang="en-US" altLang="zh-CN" sz="2400" dirty="0" smtClean="0">
                <a:latin typeface="SimSun" charset="-122"/>
                <a:ea typeface="SimSun" charset="-122"/>
                <a:cs typeface="SimSun" charset="-122"/>
              </a:rPr>
              <a:t>run</a:t>
            </a:r>
            <a:r>
              <a:rPr kumimoji="1" lang="zh-CN" altLang="en-US" sz="2400" dirty="0" smtClean="0">
                <a:latin typeface="SimSun" charset="-122"/>
                <a:ea typeface="SimSun" charset="-122"/>
                <a:cs typeface="SimSun" charset="-122"/>
              </a:rPr>
              <a:t>    </a:t>
            </a:r>
            <a:r>
              <a:rPr kumimoji="1" lang="en-US" altLang="zh-CN" sz="2400" dirty="0" err="1" smtClean="0">
                <a:latin typeface="SimSun" charset="-122"/>
                <a:ea typeface="SimSun" charset="-122"/>
                <a:cs typeface="SimSun" charset="-122"/>
              </a:rPr>
              <a:t>dev</a:t>
            </a:r>
            <a:endParaRPr kumimoji="1" lang="en-US" altLang="zh-CN" sz="2400" dirty="0" smtClean="0">
              <a:latin typeface="SimSun" charset="-122"/>
              <a:ea typeface="SimSun" charset="-122"/>
              <a:cs typeface="SimSun" charset="-122"/>
            </a:endParaRPr>
          </a:p>
          <a:p>
            <a:pPr>
              <a:lnSpc>
                <a:spcPct val="100000"/>
              </a:lnSpc>
            </a:pPr>
            <a:r>
              <a:rPr kumimoji="1" lang="en-US" altLang="zh-CN" sz="2400" dirty="0" smtClean="0">
                <a:latin typeface="SimSun" charset="-122"/>
                <a:ea typeface="SimSun" charset="-122"/>
                <a:cs typeface="SimSun" charset="-122"/>
              </a:rPr>
              <a:t>install</a:t>
            </a:r>
            <a:r>
              <a:rPr kumimoji="1" lang="zh-CN" altLang="en-US" sz="2400" dirty="0">
                <a:latin typeface="SimSun" charset="-122"/>
                <a:ea typeface="SimSun" charset="-122"/>
                <a:cs typeface="SimSun" charset="-122"/>
              </a:rPr>
              <a:t> </a:t>
            </a:r>
            <a:r>
              <a:rPr kumimoji="1" lang="zh-CN" altLang="en-US" sz="2400" dirty="0" smtClean="0">
                <a:latin typeface="SimSun" charset="-122"/>
                <a:ea typeface="SimSun" charset="-122"/>
                <a:cs typeface="SimSun" charset="-122"/>
              </a:rPr>
              <a:t>安装项目所需依赖，就是一些必要的插件</a:t>
            </a:r>
            <a:endParaRPr kumimoji="1" lang="en-US" altLang="zh-CN" sz="2400" dirty="0" smtClean="0">
              <a:latin typeface="SimSun" charset="-122"/>
              <a:ea typeface="SimSun" charset="-122"/>
              <a:cs typeface="SimSun" charset="-122"/>
            </a:endParaRPr>
          </a:p>
          <a:p>
            <a:pPr>
              <a:lnSpc>
                <a:spcPct val="100000"/>
              </a:lnSpc>
            </a:pPr>
            <a:r>
              <a:rPr kumimoji="1" lang="en-US" altLang="zh-CN" sz="2400" dirty="0" err="1" smtClean="0">
                <a:latin typeface="SimSun" charset="-122"/>
                <a:ea typeface="SimSun" charset="-122"/>
                <a:cs typeface="SimSun" charset="-122"/>
              </a:rPr>
              <a:t>npm</a:t>
            </a:r>
            <a:r>
              <a:rPr kumimoji="1" lang="zh-CN" altLang="en-US" sz="2400" dirty="0" smtClean="0">
                <a:latin typeface="SimSun" charset="-122"/>
                <a:ea typeface="SimSun" charset="-122"/>
                <a:cs typeface="SimSun" charset="-122"/>
              </a:rPr>
              <a:t>   </a:t>
            </a:r>
            <a:r>
              <a:rPr kumimoji="1" lang="en-US" altLang="zh-CN" sz="2400" dirty="0" smtClean="0">
                <a:latin typeface="SimSun" charset="-122"/>
                <a:ea typeface="SimSun" charset="-122"/>
                <a:cs typeface="SimSun" charset="-122"/>
              </a:rPr>
              <a:t>run</a:t>
            </a:r>
            <a:r>
              <a:rPr kumimoji="1" lang="zh-CN" altLang="en-US" sz="2400" dirty="0" smtClean="0">
                <a:latin typeface="SimSun" charset="-122"/>
                <a:ea typeface="SimSun" charset="-122"/>
                <a:cs typeface="SimSun" charset="-122"/>
              </a:rPr>
              <a:t>    </a:t>
            </a:r>
            <a:r>
              <a:rPr kumimoji="1" lang="en-US" altLang="zh-CN" sz="2400" dirty="0" err="1" smtClean="0">
                <a:latin typeface="SimSun" charset="-122"/>
                <a:ea typeface="SimSun" charset="-122"/>
                <a:cs typeface="SimSun" charset="-122"/>
              </a:rPr>
              <a:t>dev</a:t>
            </a:r>
            <a:r>
              <a:rPr kumimoji="1" lang="zh-CN" altLang="en-US" sz="2400" dirty="0" smtClean="0">
                <a:latin typeface="SimSun" charset="-122"/>
                <a:ea typeface="SimSun" charset="-122"/>
                <a:cs typeface="SimSun" charset="-122"/>
              </a:rPr>
              <a:t>  执行我们的项目</a:t>
            </a:r>
            <a:endParaRPr kumimoji="1" lang="en-US" altLang="zh-CN" sz="2400" dirty="0" smtClean="0">
              <a:latin typeface="SimSun" charset="-122"/>
              <a:ea typeface="SimSun" charset="-122"/>
              <a:cs typeface="SimSun" charset="-122"/>
            </a:endParaRPr>
          </a:p>
          <a:p>
            <a:pPr>
              <a:lnSpc>
                <a:spcPct val="100000"/>
              </a:lnSpc>
            </a:pPr>
            <a:r>
              <a:rPr kumimoji="1" lang="en-US" altLang="zh-CN" sz="2400" dirty="0" smtClean="0">
                <a:latin typeface="SimSun" charset="-122"/>
                <a:ea typeface="SimSun" charset="-122"/>
                <a:cs typeface="SimSun" charset="-122"/>
              </a:rPr>
              <a:t>(PS:</a:t>
            </a:r>
            <a:r>
              <a:rPr kumimoji="1" lang="zh-CN" altLang="en-US" sz="2400" dirty="0" smtClean="0">
                <a:latin typeface="SimSun" charset="-122"/>
                <a:ea typeface="SimSun" charset="-122"/>
                <a:cs typeface="SimSun" charset="-122"/>
              </a:rPr>
              <a:t>开发完成后执行 </a:t>
            </a:r>
            <a:r>
              <a:rPr kumimoji="1" lang="en-US" altLang="zh-CN" sz="2400" dirty="0" err="1" smtClean="0">
                <a:latin typeface="SimSun" charset="-122"/>
                <a:ea typeface="SimSun" charset="-122"/>
                <a:cs typeface="SimSun" charset="-122"/>
              </a:rPr>
              <a:t>npm</a:t>
            </a:r>
            <a:r>
              <a:rPr kumimoji="1" lang="zh-CN" altLang="en-US" sz="2400" dirty="0" smtClean="0">
                <a:latin typeface="SimSun" charset="-122"/>
                <a:ea typeface="SimSun" charset="-122"/>
                <a:cs typeface="SimSun" charset="-122"/>
              </a:rPr>
              <a:t>  </a:t>
            </a:r>
            <a:r>
              <a:rPr kumimoji="1" lang="en-US" altLang="zh-CN" sz="2400" dirty="0" smtClean="0">
                <a:latin typeface="SimSun" charset="-122"/>
                <a:ea typeface="SimSun" charset="-122"/>
                <a:cs typeface="SimSun" charset="-122"/>
              </a:rPr>
              <a:t>run</a:t>
            </a:r>
            <a:r>
              <a:rPr kumimoji="1" lang="zh-CN" altLang="en-US" sz="2400" dirty="0">
                <a:latin typeface="SimSun" charset="-122"/>
                <a:ea typeface="SimSun" charset="-122"/>
                <a:cs typeface="SimSun" charset="-122"/>
              </a:rPr>
              <a:t> </a:t>
            </a:r>
            <a:r>
              <a:rPr kumimoji="1" lang="zh-CN" altLang="en-US" sz="2400" dirty="0" smtClean="0">
                <a:latin typeface="SimSun" charset="-122"/>
                <a:ea typeface="SimSun" charset="-122"/>
                <a:cs typeface="SimSun" charset="-122"/>
              </a:rPr>
              <a:t> </a:t>
            </a:r>
            <a:r>
              <a:rPr kumimoji="1" lang="en-US" altLang="zh-CN" sz="2400" dirty="0" smtClean="0">
                <a:latin typeface="SimSun" charset="-122"/>
                <a:ea typeface="SimSun" charset="-122"/>
                <a:cs typeface="SimSun" charset="-122"/>
              </a:rPr>
              <a:t>build</a:t>
            </a:r>
            <a:r>
              <a:rPr kumimoji="1" lang="zh-CN" altLang="en-US" sz="2400" dirty="0">
                <a:latin typeface="SimSun" charset="-122"/>
                <a:ea typeface="SimSun" charset="-122"/>
                <a:cs typeface="SimSun" charset="-122"/>
              </a:rPr>
              <a:t> </a:t>
            </a:r>
            <a:r>
              <a:rPr kumimoji="1" lang="zh-CN" altLang="en-US" sz="2400" dirty="0" smtClean="0">
                <a:latin typeface="SimSun" charset="-122"/>
                <a:ea typeface="SimSun" charset="-122"/>
                <a:cs typeface="SimSun" charset="-122"/>
              </a:rPr>
              <a:t> 会编译源代码生成最终的发布代码，在  </a:t>
            </a:r>
            <a:r>
              <a:rPr kumimoji="1" lang="en-US" altLang="zh-CN" sz="2400" dirty="0" err="1" smtClean="0">
                <a:latin typeface="SimSun" charset="-122"/>
                <a:ea typeface="SimSun" charset="-122"/>
                <a:cs typeface="SimSun" charset="-122"/>
              </a:rPr>
              <a:t>dist</a:t>
            </a:r>
            <a:r>
              <a:rPr kumimoji="1" lang="zh-CN" altLang="en-US" sz="2400" dirty="0" smtClean="0">
                <a:latin typeface="SimSun" charset="-122"/>
                <a:ea typeface="SimSun" charset="-122"/>
                <a:cs typeface="SimSun" charset="-122"/>
              </a:rPr>
              <a:t> （可配置） 目录下</a:t>
            </a:r>
            <a:endParaRPr kumimoji="1" lang="zh-CN" altLang="en-US" sz="2400" dirty="0">
              <a:latin typeface="SimSun" charset="-122"/>
              <a:ea typeface="SimSun" charset="-122"/>
              <a:cs typeface="SimSun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67895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43404"/>
          </a:xfrm>
        </p:spPr>
        <p:txBody>
          <a:bodyPr>
            <a:normAutofit/>
          </a:bodyPr>
          <a:lstStyle/>
          <a:p>
            <a:r>
              <a:rPr kumimoji="1" lang="zh-CN" altLang="en-US" sz="3000" dirty="0" smtClean="0">
                <a:latin typeface="SimSun" charset="-122"/>
                <a:ea typeface="SimSun" charset="-122"/>
                <a:cs typeface="SimSun" charset="-122"/>
              </a:rPr>
              <a:t> 目录</a:t>
            </a:r>
            <a:endParaRPr kumimoji="1" lang="zh-CN" altLang="en-US" sz="3000" dirty="0">
              <a:latin typeface="SimSun" charset="-122"/>
              <a:ea typeface="SimSun" charset="-122"/>
              <a:cs typeface="SimSun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-188259" y="1559859"/>
            <a:ext cx="12519212" cy="5298140"/>
          </a:xfrm>
        </p:spPr>
        <p:txBody>
          <a:bodyPr>
            <a:normAutofit/>
          </a:bodyPr>
          <a:lstStyle/>
          <a:p>
            <a:r>
              <a:rPr lang="en-US" altLang="zh-CN" sz="2000" dirty="0"/>
              <a:t>├── build --------------------------------- </a:t>
            </a:r>
            <a:r>
              <a:rPr lang="zh-CN" altLang="en-US" sz="2000" dirty="0"/>
              <a:t>构建相关的文件，一般情况下我们不需要动</a:t>
            </a:r>
            <a:br>
              <a:rPr lang="zh-CN" altLang="en-US" sz="2000" dirty="0"/>
            </a:br>
            <a:r>
              <a:rPr lang="zh-CN" altLang="en-US" sz="2000" dirty="0"/>
              <a:t>├── </a:t>
            </a:r>
            <a:r>
              <a:rPr lang="en-US" altLang="zh-CN" sz="2000" dirty="0" err="1"/>
              <a:t>dist</a:t>
            </a:r>
            <a:r>
              <a:rPr lang="en-US" altLang="zh-CN" sz="2000" dirty="0"/>
              <a:t> ---------------------------------- </a:t>
            </a:r>
            <a:r>
              <a:rPr lang="zh-CN" altLang="en-US" sz="2000" dirty="0"/>
              <a:t>构建后文件的输出目录</a:t>
            </a:r>
            <a:br>
              <a:rPr lang="zh-CN" altLang="en-US" sz="2000" dirty="0"/>
            </a:br>
            <a:r>
              <a:rPr lang="zh-CN" altLang="en-US" sz="2000" dirty="0"/>
              <a:t>├── </a:t>
            </a:r>
            <a:r>
              <a:rPr lang="en-US" altLang="zh-CN" sz="2000" dirty="0"/>
              <a:t>examples ------------------------------ </a:t>
            </a:r>
            <a:r>
              <a:rPr lang="zh-CN" altLang="en-US" sz="2000" dirty="0"/>
              <a:t>存放一些使用</a:t>
            </a:r>
            <a:r>
              <a:rPr lang="en-US" altLang="zh-CN" sz="2000" dirty="0" err="1"/>
              <a:t>Vue</a:t>
            </a:r>
            <a:r>
              <a:rPr lang="zh-CN" altLang="en-US" sz="2000" dirty="0"/>
              <a:t>开发的应用案例</a:t>
            </a:r>
            <a:br>
              <a:rPr lang="zh-CN" altLang="en-US" sz="2000" dirty="0"/>
            </a:br>
            <a:r>
              <a:rPr lang="zh-CN" altLang="en-US" sz="2000" dirty="0"/>
              <a:t>├── </a:t>
            </a:r>
            <a:r>
              <a:rPr lang="en-US" altLang="zh-CN" sz="2000" dirty="0"/>
              <a:t>flow ---------------------------------- </a:t>
            </a:r>
            <a:r>
              <a:rPr lang="zh-CN" altLang="en-US" sz="2000" dirty="0"/>
              <a:t>类型声明，使用开源项目 </a:t>
            </a:r>
            <a:r>
              <a:rPr lang="en-US" altLang="zh-CN" sz="2000" dirty="0"/>
              <a:t>[Flow](https://</a:t>
            </a:r>
            <a:r>
              <a:rPr lang="en-US" altLang="zh-CN" sz="2000" dirty="0" err="1"/>
              <a:t>flowtype.org</a:t>
            </a:r>
            <a:r>
              <a:rPr lang="en-US" altLang="zh-CN" sz="2000" dirty="0"/>
              <a:t>/)</a:t>
            </a:r>
            <a:br>
              <a:rPr lang="en-US" altLang="zh-CN" sz="2000" dirty="0"/>
            </a:br>
            <a:r>
              <a:rPr lang="en-US" altLang="zh-CN" sz="2000" dirty="0"/>
              <a:t>├── </a:t>
            </a:r>
            <a:r>
              <a:rPr lang="en-US" altLang="zh-CN" sz="2000" dirty="0" err="1"/>
              <a:t>package.json</a:t>
            </a:r>
            <a:r>
              <a:rPr lang="en-US" altLang="zh-CN" sz="2000" dirty="0"/>
              <a:t> -------------------------- </a:t>
            </a:r>
            <a:r>
              <a:rPr lang="zh-CN" altLang="en-US" sz="2000" dirty="0"/>
              <a:t>不解释</a:t>
            </a:r>
            <a:br>
              <a:rPr lang="zh-CN" altLang="en-US" sz="2000" dirty="0"/>
            </a:br>
            <a:r>
              <a:rPr lang="zh-CN" altLang="en-US" sz="2000" dirty="0"/>
              <a:t>├── </a:t>
            </a:r>
            <a:r>
              <a:rPr lang="en-US" altLang="zh-CN" sz="2000" dirty="0"/>
              <a:t>test ---------------------------------- </a:t>
            </a:r>
            <a:r>
              <a:rPr lang="zh-CN" altLang="en-US" sz="2000" dirty="0"/>
              <a:t>包含所有测试文件</a:t>
            </a:r>
            <a:br>
              <a:rPr lang="zh-CN" altLang="en-US" sz="2000" dirty="0"/>
            </a:br>
            <a:r>
              <a:rPr lang="zh-CN" altLang="en-US" sz="2000" dirty="0"/>
              <a:t>├── </a:t>
            </a:r>
            <a:r>
              <a:rPr lang="en-US" altLang="zh-CN" sz="2000" dirty="0" err="1"/>
              <a:t>src</a:t>
            </a:r>
            <a:r>
              <a:rPr lang="en-US" altLang="zh-CN" sz="2000" dirty="0"/>
              <a:t> ----------------------------------- </a:t>
            </a:r>
            <a:r>
              <a:rPr lang="zh-CN" altLang="en-US" sz="2000" dirty="0"/>
              <a:t>这个是我们最应该关注的目录，包含了源码</a:t>
            </a:r>
            <a:br>
              <a:rPr lang="zh-CN" altLang="en-US" sz="2000" dirty="0"/>
            </a:br>
            <a:r>
              <a:rPr lang="zh-CN" altLang="en-US" sz="2000" dirty="0"/>
              <a:t>│ ├── </a:t>
            </a:r>
            <a:r>
              <a:rPr lang="en-US" altLang="zh-CN" sz="2000" dirty="0"/>
              <a:t>entries --------------------------- </a:t>
            </a:r>
            <a:r>
              <a:rPr lang="zh-CN" altLang="en-US" sz="2000" dirty="0"/>
              <a:t>包含了不同的构建或包的入口文件</a:t>
            </a:r>
            <a:br>
              <a:rPr lang="zh-CN" altLang="en-US" sz="2000" dirty="0"/>
            </a:br>
            <a:r>
              <a:rPr lang="zh-CN" altLang="en-US" sz="2000" dirty="0"/>
              <a:t>│ │ ├── </a:t>
            </a:r>
            <a:r>
              <a:rPr lang="en-US" altLang="zh-CN" sz="2000" dirty="0"/>
              <a:t>web-</a:t>
            </a:r>
            <a:r>
              <a:rPr lang="en-US" altLang="zh-CN" sz="2000" dirty="0" err="1"/>
              <a:t>runtime.js</a:t>
            </a:r>
            <a:r>
              <a:rPr lang="en-US" altLang="zh-CN" sz="2000" dirty="0"/>
              <a:t> ---------------- </a:t>
            </a:r>
            <a:r>
              <a:rPr lang="zh-CN" altLang="en-US" sz="2000" dirty="0"/>
              <a:t>运行时构建的入口，输出 </a:t>
            </a:r>
            <a:r>
              <a:rPr lang="en-US" altLang="zh-CN" sz="2000" dirty="0" err="1"/>
              <a:t>dist</a:t>
            </a:r>
            <a:r>
              <a:rPr lang="en-US" altLang="zh-CN" sz="2000" dirty="0"/>
              <a:t>/</a:t>
            </a:r>
            <a:r>
              <a:rPr lang="en-US" altLang="zh-CN" sz="2000" dirty="0" err="1"/>
              <a:t>vue.common.js</a:t>
            </a:r>
            <a:r>
              <a:rPr lang="en-US" altLang="zh-CN" sz="2000" dirty="0"/>
              <a:t> </a:t>
            </a:r>
            <a:r>
              <a:rPr lang="zh-CN" altLang="en-US" sz="2000" dirty="0"/>
              <a:t>文件，不包含模板</a:t>
            </a:r>
            <a:r>
              <a:rPr lang="en-US" altLang="zh-CN" sz="2000" dirty="0"/>
              <a:t>(template)</a:t>
            </a:r>
            <a:r>
              <a:rPr lang="zh-CN" altLang="en-US" sz="2000" dirty="0"/>
              <a:t>到</a:t>
            </a:r>
            <a:r>
              <a:rPr lang="en-US" altLang="zh-CN" sz="2000" dirty="0"/>
              <a:t>render</a:t>
            </a:r>
            <a:r>
              <a:rPr lang="zh-CN" altLang="en-US" sz="2000" dirty="0"/>
              <a:t>函数的编译器，所以不支持 </a:t>
            </a:r>
            <a:r>
              <a:rPr lang="en-US" altLang="zh-CN" sz="2000" dirty="0"/>
              <a:t>`template` </a:t>
            </a:r>
            <a:r>
              <a:rPr lang="zh-CN" altLang="en-US" sz="2000" dirty="0"/>
              <a:t>选项，我们使用</a:t>
            </a:r>
            <a:r>
              <a:rPr lang="en-US" altLang="zh-CN" sz="2000" dirty="0" err="1"/>
              <a:t>vue</a:t>
            </a:r>
            <a:r>
              <a:rPr lang="zh-CN" altLang="en-US" sz="2000" dirty="0"/>
              <a:t>默认导出的就是这个运行时的版本。大家使用的时候要注意</a:t>
            </a:r>
            <a:br>
              <a:rPr lang="zh-CN" altLang="en-US" sz="2000" dirty="0"/>
            </a:br>
            <a:r>
              <a:rPr lang="zh-CN" altLang="en-US" sz="2000" dirty="0"/>
              <a:t>│ │ ├── </a:t>
            </a:r>
            <a:r>
              <a:rPr lang="en-US" altLang="zh-CN" sz="2000" dirty="0"/>
              <a:t>web-runtime-with-</a:t>
            </a:r>
            <a:r>
              <a:rPr lang="en-US" altLang="zh-CN" sz="2000" dirty="0" err="1"/>
              <a:t>compiler.js</a:t>
            </a:r>
            <a:r>
              <a:rPr lang="en-US" altLang="zh-CN" sz="2000" dirty="0"/>
              <a:t> -- </a:t>
            </a:r>
            <a:r>
              <a:rPr lang="zh-CN" altLang="en-US" sz="2000" dirty="0"/>
              <a:t>独立构建版本的入口，输出 </a:t>
            </a:r>
            <a:r>
              <a:rPr lang="en-US" altLang="zh-CN" sz="2000" dirty="0" err="1"/>
              <a:t>dist</a:t>
            </a:r>
            <a:r>
              <a:rPr lang="en-US" altLang="zh-CN" sz="2000" dirty="0"/>
              <a:t>/</a:t>
            </a:r>
            <a:r>
              <a:rPr lang="en-US" altLang="zh-CN" sz="2000" dirty="0" err="1"/>
              <a:t>vue.js</a:t>
            </a:r>
            <a:r>
              <a:rPr lang="zh-CN" altLang="en-US" sz="2000" dirty="0"/>
              <a:t>，它包含模板</a:t>
            </a:r>
            <a:r>
              <a:rPr lang="en-US" altLang="zh-CN" sz="2000" dirty="0"/>
              <a:t>(template)</a:t>
            </a:r>
            <a:r>
              <a:rPr lang="zh-CN" altLang="en-US" sz="2000" dirty="0"/>
              <a:t>到</a:t>
            </a:r>
            <a:r>
              <a:rPr lang="en-US" altLang="zh-CN" sz="2000" dirty="0"/>
              <a:t>render</a:t>
            </a:r>
            <a:r>
              <a:rPr lang="zh-CN" altLang="en-US" sz="2000" dirty="0"/>
              <a:t>函数的编译器</a:t>
            </a:r>
            <a:br>
              <a:rPr lang="zh-CN" altLang="en-US" sz="2000" dirty="0"/>
            </a:br>
            <a:r>
              <a:rPr lang="zh-CN" altLang="en-US" sz="2000" dirty="0"/>
              <a:t>│ │ ├── </a:t>
            </a:r>
            <a:r>
              <a:rPr lang="en-US" altLang="zh-CN" sz="2000" dirty="0"/>
              <a:t>web-</a:t>
            </a:r>
            <a:r>
              <a:rPr lang="en-US" altLang="zh-CN" sz="2000" dirty="0" err="1"/>
              <a:t>compiler.js</a:t>
            </a:r>
            <a:r>
              <a:rPr lang="en-US" altLang="zh-CN" sz="2000" dirty="0"/>
              <a:t> --------------- </a:t>
            </a:r>
            <a:r>
              <a:rPr lang="en-US" altLang="zh-CN" sz="2000" dirty="0" err="1"/>
              <a:t>vue</a:t>
            </a:r>
            <a:r>
              <a:rPr lang="en-US" altLang="zh-CN" sz="2000" dirty="0"/>
              <a:t>-template-compiler </a:t>
            </a:r>
            <a:r>
              <a:rPr lang="zh-CN" altLang="en-US" sz="2000" dirty="0"/>
              <a:t>包的入口文件</a:t>
            </a:r>
            <a:br>
              <a:rPr lang="zh-CN" altLang="en-US" sz="2000" dirty="0"/>
            </a:br>
            <a:r>
              <a:rPr lang="zh-CN" altLang="en-US" sz="2000" dirty="0"/>
              <a:t>│ │ ├── </a:t>
            </a:r>
            <a:r>
              <a:rPr lang="en-US" altLang="zh-CN" sz="2000" dirty="0"/>
              <a:t>web-server-</a:t>
            </a:r>
            <a:r>
              <a:rPr lang="en-US" altLang="zh-CN" sz="2000" dirty="0" err="1"/>
              <a:t>renderer.js</a:t>
            </a:r>
            <a:r>
              <a:rPr lang="en-US" altLang="zh-CN" sz="2000" dirty="0"/>
              <a:t> -------- </a:t>
            </a:r>
            <a:r>
              <a:rPr lang="en-US" altLang="zh-CN" sz="2000" dirty="0" err="1"/>
              <a:t>vue</a:t>
            </a:r>
            <a:r>
              <a:rPr lang="en-US" altLang="zh-CN" sz="2000" dirty="0"/>
              <a:t>-server-renderer </a:t>
            </a:r>
            <a:r>
              <a:rPr lang="zh-CN" altLang="en-US" sz="2000" dirty="0"/>
              <a:t>包的入口文件</a:t>
            </a:r>
            <a:br>
              <a:rPr lang="zh-CN" altLang="en-US" sz="2000" dirty="0"/>
            </a:br>
            <a:endParaRPr kumimoji="1" lang="zh-CN" altLang="en-US" sz="2000" dirty="0">
              <a:latin typeface="SimSun" charset="-122"/>
              <a:ea typeface="SimSun" charset="-122"/>
              <a:cs typeface="SimSun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21068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280334"/>
          </a:xfrm>
        </p:spPr>
        <p:txBody>
          <a:bodyPr>
            <a:normAutofit fontScale="90000"/>
          </a:bodyPr>
          <a:lstStyle/>
          <a:p>
            <a:r>
              <a:rPr kumimoji="1" lang="zh-CN" altLang="en-US" dirty="0" smtClean="0"/>
              <a:t> 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365126"/>
            <a:ext cx="12290612" cy="5811837"/>
          </a:xfrm>
        </p:spPr>
        <p:txBody>
          <a:bodyPr>
            <a:normAutofit/>
          </a:bodyPr>
          <a:lstStyle/>
          <a:p>
            <a:r>
              <a:rPr lang="zh-CN" altLang="en-US" sz="2000" dirty="0"/>
              <a:t>│ ├── </a:t>
            </a:r>
            <a:r>
              <a:rPr lang="en-US" altLang="zh-CN" sz="2000" dirty="0"/>
              <a:t>compiler -------------------------- </a:t>
            </a:r>
            <a:r>
              <a:rPr lang="zh-CN" altLang="en-US" sz="2000" dirty="0"/>
              <a:t>编译器代码的存放目录，将 </a:t>
            </a:r>
            <a:r>
              <a:rPr lang="en-US" altLang="zh-CN" sz="2000" dirty="0"/>
              <a:t>template </a:t>
            </a:r>
            <a:r>
              <a:rPr lang="zh-CN" altLang="en-US" sz="2000" dirty="0"/>
              <a:t>编译为 </a:t>
            </a:r>
            <a:r>
              <a:rPr lang="en-US" altLang="zh-CN" sz="2000" dirty="0"/>
              <a:t>render </a:t>
            </a:r>
            <a:r>
              <a:rPr lang="zh-CN" altLang="en-US" sz="2000" dirty="0"/>
              <a:t>函数</a:t>
            </a:r>
            <a:br>
              <a:rPr lang="zh-CN" altLang="en-US" sz="2000" dirty="0"/>
            </a:br>
            <a:r>
              <a:rPr lang="zh-CN" altLang="en-US" sz="2000" dirty="0"/>
              <a:t>│ │ ├── </a:t>
            </a:r>
            <a:r>
              <a:rPr lang="en-US" altLang="zh-CN" sz="2000" dirty="0"/>
              <a:t>parser ------------------------ </a:t>
            </a:r>
            <a:r>
              <a:rPr lang="zh-CN" altLang="en-US" sz="2000" dirty="0"/>
              <a:t>存放将模板字符串转换成元素抽象语法树的代码</a:t>
            </a:r>
            <a:br>
              <a:rPr lang="zh-CN" altLang="en-US" sz="2000" dirty="0"/>
            </a:br>
            <a:r>
              <a:rPr lang="zh-CN" altLang="en-US" sz="2000" dirty="0"/>
              <a:t>│ │ ├── </a:t>
            </a:r>
            <a:r>
              <a:rPr lang="en-US" altLang="zh-CN" sz="2000" dirty="0" err="1"/>
              <a:t>codegen</a:t>
            </a:r>
            <a:r>
              <a:rPr lang="en-US" altLang="zh-CN" sz="2000" dirty="0"/>
              <a:t> ----------------------- </a:t>
            </a:r>
            <a:r>
              <a:rPr lang="zh-CN" altLang="en-US" sz="2000" dirty="0"/>
              <a:t>存放从抽象语法树</a:t>
            </a:r>
            <a:r>
              <a:rPr lang="en-US" altLang="zh-CN" sz="2000" dirty="0"/>
              <a:t>(AST)</a:t>
            </a:r>
            <a:r>
              <a:rPr lang="zh-CN" altLang="en-US" sz="2000" dirty="0"/>
              <a:t>生成</a:t>
            </a:r>
            <a:r>
              <a:rPr lang="en-US" altLang="zh-CN" sz="2000" dirty="0"/>
              <a:t>render</a:t>
            </a:r>
            <a:r>
              <a:rPr lang="zh-CN" altLang="en-US" sz="2000" dirty="0"/>
              <a:t>函数的代码</a:t>
            </a:r>
            <a:br>
              <a:rPr lang="zh-CN" altLang="en-US" sz="2000" dirty="0"/>
            </a:br>
            <a:r>
              <a:rPr lang="zh-CN" altLang="en-US" sz="2000" dirty="0"/>
              <a:t>│ │ ├── </a:t>
            </a:r>
            <a:r>
              <a:rPr lang="en-US" altLang="zh-CN" sz="2000" dirty="0" err="1"/>
              <a:t>optimizer.js</a:t>
            </a:r>
            <a:r>
              <a:rPr lang="en-US" altLang="zh-CN" sz="2000" dirty="0"/>
              <a:t> ------------------ </a:t>
            </a:r>
            <a:r>
              <a:rPr lang="zh-CN" altLang="en-US" sz="2000" dirty="0"/>
              <a:t>分析静态树，优化</a:t>
            </a:r>
            <a:r>
              <a:rPr lang="en-US" altLang="zh-CN" sz="2000" dirty="0" err="1"/>
              <a:t>vdom</a:t>
            </a:r>
            <a:r>
              <a:rPr lang="zh-CN" altLang="en-US" sz="2000" dirty="0"/>
              <a:t>渲染</a:t>
            </a:r>
            <a:br>
              <a:rPr lang="zh-CN" altLang="en-US" sz="2000" dirty="0"/>
            </a:br>
            <a:r>
              <a:rPr lang="zh-CN" altLang="en-US" sz="2000" dirty="0"/>
              <a:t>│ ├── </a:t>
            </a:r>
            <a:r>
              <a:rPr lang="en-US" altLang="zh-CN" sz="2000" dirty="0"/>
              <a:t>core ------------------------------ </a:t>
            </a:r>
            <a:r>
              <a:rPr lang="zh-CN" altLang="en-US" sz="2000" dirty="0"/>
              <a:t>存放通用的，平台无关的代码</a:t>
            </a:r>
            <a:br>
              <a:rPr lang="zh-CN" altLang="en-US" sz="2000" dirty="0"/>
            </a:br>
            <a:r>
              <a:rPr lang="zh-CN" altLang="en-US" sz="2000" dirty="0"/>
              <a:t>│ │ ├── </a:t>
            </a:r>
            <a:r>
              <a:rPr lang="en-US" altLang="zh-CN" sz="2000" dirty="0"/>
              <a:t>observer ---------------------- </a:t>
            </a:r>
            <a:r>
              <a:rPr lang="zh-CN" altLang="en-US" sz="2000" dirty="0"/>
              <a:t>反应系统，包含数据观测的核心代码</a:t>
            </a:r>
            <a:br>
              <a:rPr lang="zh-CN" altLang="en-US" sz="2000" dirty="0"/>
            </a:br>
            <a:r>
              <a:rPr lang="zh-CN" altLang="en-US" sz="2000" dirty="0"/>
              <a:t>│ │ ├── </a:t>
            </a:r>
            <a:r>
              <a:rPr lang="en-US" altLang="zh-CN" sz="2000" dirty="0" err="1"/>
              <a:t>vdom</a:t>
            </a:r>
            <a:r>
              <a:rPr lang="en-US" altLang="zh-CN" sz="2000" dirty="0"/>
              <a:t> -------------------------- </a:t>
            </a:r>
            <a:r>
              <a:rPr lang="zh-CN" altLang="en-US" sz="2000" dirty="0"/>
              <a:t>包含虚拟</a:t>
            </a:r>
            <a:r>
              <a:rPr lang="en-US" altLang="zh-CN" sz="2000" dirty="0"/>
              <a:t>DOM</a:t>
            </a:r>
            <a:r>
              <a:rPr lang="zh-CN" altLang="en-US" sz="2000" dirty="0"/>
              <a:t>创建</a:t>
            </a:r>
            <a:r>
              <a:rPr lang="en-US" altLang="zh-CN" sz="2000" dirty="0"/>
              <a:t>(creation)</a:t>
            </a:r>
            <a:r>
              <a:rPr lang="zh-CN" altLang="en-US" sz="2000" dirty="0"/>
              <a:t>和打补丁</a:t>
            </a:r>
            <a:r>
              <a:rPr lang="en-US" altLang="zh-CN" sz="2000" dirty="0"/>
              <a:t>(patching)</a:t>
            </a:r>
            <a:r>
              <a:rPr lang="zh-CN" altLang="en-US" sz="2000" dirty="0"/>
              <a:t>的代码</a:t>
            </a:r>
            <a:br>
              <a:rPr lang="zh-CN" altLang="en-US" sz="2000" dirty="0"/>
            </a:br>
            <a:r>
              <a:rPr lang="zh-CN" altLang="en-US" sz="2000" dirty="0"/>
              <a:t>│ │ ├── </a:t>
            </a:r>
            <a:r>
              <a:rPr lang="en-US" altLang="zh-CN" sz="2000" dirty="0"/>
              <a:t>instance ---------------------- </a:t>
            </a:r>
            <a:r>
              <a:rPr lang="zh-CN" altLang="en-US" sz="2000" dirty="0"/>
              <a:t>包含</a:t>
            </a:r>
            <a:r>
              <a:rPr lang="en-US" altLang="zh-CN" sz="2000" dirty="0" err="1"/>
              <a:t>Vue</a:t>
            </a:r>
            <a:r>
              <a:rPr lang="zh-CN" altLang="en-US" sz="2000" dirty="0"/>
              <a:t>构造函数设计相关的代码</a:t>
            </a:r>
            <a:br>
              <a:rPr lang="zh-CN" altLang="en-US" sz="2000" dirty="0"/>
            </a:br>
            <a:r>
              <a:rPr lang="zh-CN" altLang="en-US" sz="2000" dirty="0"/>
              <a:t>│ │ ├── </a:t>
            </a:r>
            <a:r>
              <a:rPr lang="en-US" altLang="zh-CN" sz="2000" dirty="0"/>
              <a:t>global-</a:t>
            </a:r>
            <a:r>
              <a:rPr lang="en-US" altLang="zh-CN" sz="2000" dirty="0" err="1"/>
              <a:t>api</a:t>
            </a:r>
            <a:r>
              <a:rPr lang="en-US" altLang="zh-CN" sz="2000" dirty="0"/>
              <a:t> -------------------- </a:t>
            </a:r>
            <a:r>
              <a:rPr lang="zh-CN" altLang="en-US" sz="2000" dirty="0"/>
              <a:t>包含给</a:t>
            </a:r>
            <a:r>
              <a:rPr lang="en-US" altLang="zh-CN" sz="2000" dirty="0" err="1"/>
              <a:t>Vue</a:t>
            </a:r>
            <a:r>
              <a:rPr lang="zh-CN" altLang="en-US" sz="2000" dirty="0"/>
              <a:t>构造函数挂载全局方法</a:t>
            </a:r>
            <a:r>
              <a:rPr lang="en-US" altLang="zh-CN" sz="2000" dirty="0"/>
              <a:t>(</a:t>
            </a:r>
            <a:r>
              <a:rPr lang="zh-CN" altLang="en-US" sz="2000" dirty="0"/>
              <a:t>静态方法</a:t>
            </a:r>
            <a:r>
              <a:rPr lang="en-US" altLang="zh-CN" sz="2000" dirty="0"/>
              <a:t>)</a:t>
            </a:r>
            <a:r>
              <a:rPr lang="zh-CN" altLang="en-US" sz="2000" dirty="0"/>
              <a:t>或属性的代码</a:t>
            </a:r>
            <a:br>
              <a:rPr lang="zh-CN" altLang="en-US" sz="2000" dirty="0"/>
            </a:br>
            <a:r>
              <a:rPr lang="zh-CN" altLang="en-US" sz="2000" dirty="0"/>
              <a:t>│ │ ├── </a:t>
            </a:r>
            <a:r>
              <a:rPr lang="en-US" altLang="zh-CN" sz="2000" dirty="0"/>
              <a:t>components -------------------- </a:t>
            </a:r>
            <a:r>
              <a:rPr lang="zh-CN" altLang="en-US" sz="2000" dirty="0"/>
              <a:t>包含抽象出来的通用组件</a:t>
            </a:r>
            <a:br>
              <a:rPr lang="zh-CN" altLang="en-US" sz="2000" dirty="0"/>
            </a:br>
            <a:r>
              <a:rPr lang="zh-CN" altLang="en-US" sz="2000" dirty="0"/>
              <a:t>│ ├── </a:t>
            </a:r>
            <a:r>
              <a:rPr lang="en-US" altLang="zh-CN" sz="2000" dirty="0"/>
              <a:t>server ---------------------------- </a:t>
            </a:r>
            <a:r>
              <a:rPr lang="zh-CN" altLang="en-US" sz="2000" dirty="0"/>
              <a:t>包含服务端渲染</a:t>
            </a:r>
            <a:r>
              <a:rPr lang="en-US" altLang="zh-CN" sz="2000" dirty="0"/>
              <a:t>(server-side rendering)</a:t>
            </a:r>
            <a:r>
              <a:rPr lang="zh-CN" altLang="en-US" sz="2000" dirty="0"/>
              <a:t>的相关代码</a:t>
            </a:r>
            <a:br>
              <a:rPr lang="zh-CN" altLang="en-US" sz="2000" dirty="0"/>
            </a:br>
            <a:r>
              <a:rPr lang="zh-CN" altLang="en-US" sz="2000" dirty="0"/>
              <a:t>│ ├── </a:t>
            </a:r>
            <a:r>
              <a:rPr lang="en-US" altLang="zh-CN" sz="2000" dirty="0"/>
              <a:t>platforms ------------------------- </a:t>
            </a:r>
            <a:r>
              <a:rPr lang="zh-CN" altLang="en-US" sz="2000" dirty="0"/>
              <a:t>包含平台特有的相关代码</a:t>
            </a:r>
            <a:br>
              <a:rPr lang="zh-CN" altLang="en-US" sz="2000" dirty="0"/>
            </a:br>
            <a:r>
              <a:rPr lang="zh-CN" altLang="en-US" sz="2000" dirty="0"/>
              <a:t>│ ├── </a:t>
            </a:r>
            <a:r>
              <a:rPr lang="en-US" altLang="zh-CN" sz="2000" dirty="0" err="1"/>
              <a:t>sfc</a:t>
            </a:r>
            <a:r>
              <a:rPr lang="en-US" altLang="zh-CN" sz="2000" dirty="0"/>
              <a:t> ------------------------------- </a:t>
            </a:r>
            <a:r>
              <a:rPr lang="zh-CN" altLang="en-US" sz="2000" dirty="0"/>
              <a:t>包含单文件组件</a:t>
            </a:r>
            <a:r>
              <a:rPr lang="en-US" altLang="zh-CN" sz="2000" dirty="0"/>
              <a:t>(.</a:t>
            </a:r>
            <a:r>
              <a:rPr lang="en-US" altLang="zh-CN" sz="2000" dirty="0" err="1"/>
              <a:t>vue</a:t>
            </a:r>
            <a:r>
              <a:rPr lang="zh-CN" altLang="en-US" sz="2000" dirty="0"/>
              <a:t>文件</a:t>
            </a:r>
            <a:r>
              <a:rPr lang="en-US" altLang="zh-CN" sz="2000" dirty="0"/>
              <a:t>)</a:t>
            </a:r>
            <a:r>
              <a:rPr lang="zh-CN" altLang="en-US" sz="2000" dirty="0"/>
              <a:t>的解析逻辑，用于</a:t>
            </a:r>
            <a:r>
              <a:rPr lang="en-US" altLang="zh-CN" sz="2000" dirty="0" err="1"/>
              <a:t>vue</a:t>
            </a:r>
            <a:r>
              <a:rPr lang="en-US" altLang="zh-CN" sz="2000" dirty="0"/>
              <a:t>-template-compiler</a:t>
            </a:r>
            <a:r>
              <a:rPr lang="zh-CN" altLang="en-US" sz="2000" dirty="0"/>
              <a:t>包</a:t>
            </a:r>
            <a:br>
              <a:rPr lang="zh-CN" altLang="en-US" sz="2000" dirty="0"/>
            </a:br>
            <a:r>
              <a:rPr lang="zh-CN" altLang="en-US" sz="2000" dirty="0"/>
              <a:t>│ ├── </a:t>
            </a:r>
            <a:r>
              <a:rPr lang="en-US" altLang="zh-CN" sz="2000" dirty="0"/>
              <a:t>shared ---------------------------- </a:t>
            </a:r>
            <a:r>
              <a:rPr lang="zh-CN" altLang="en-US" sz="2000" dirty="0"/>
              <a:t>包含整个代码库通用的代码</a:t>
            </a:r>
            <a:endParaRPr kumimoji="1" lang="zh-CN" altLang="en-US" sz="2000" dirty="0">
              <a:latin typeface="SimSun" charset="-122"/>
              <a:ea typeface="SimSun" charset="-122"/>
              <a:cs typeface="SimSun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37244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 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365125"/>
            <a:ext cx="6915807" cy="5811838"/>
          </a:xfrm>
        </p:spPr>
        <p:txBody>
          <a:bodyPr>
            <a:normAutofit/>
          </a:bodyPr>
          <a:lstStyle/>
          <a:p>
            <a:r>
              <a:rPr lang="en-US" altLang="zh-CN" sz="2000" dirty="0"/>
              <a:t>new </a:t>
            </a:r>
            <a:r>
              <a:rPr lang="en-US" altLang="zh-CN" sz="2000" dirty="0" err="1"/>
              <a:t>Vue</a:t>
            </a:r>
            <a:r>
              <a:rPr lang="zh-CN" altLang="en-US" sz="2000" dirty="0"/>
              <a:t>，执行初始</a:t>
            </a:r>
            <a:r>
              <a:rPr lang="zh-CN" altLang="en-US" sz="2000" dirty="0" smtClean="0"/>
              <a:t>化</a:t>
            </a:r>
            <a:r>
              <a:rPr lang="en-US" altLang="zh-CN" sz="2000" dirty="0" err="1" smtClean="0"/>
              <a:t>src</a:t>
            </a:r>
            <a:r>
              <a:rPr lang="en-US" altLang="zh-CN" sz="2000" dirty="0" smtClean="0"/>
              <a:t>/entries/web-runtime-with-</a:t>
            </a:r>
            <a:r>
              <a:rPr lang="en-US" altLang="zh-CN" sz="2000" dirty="0" err="1" smtClean="0"/>
              <a:t>compiler.js</a:t>
            </a:r>
            <a:endParaRPr kumimoji="1" lang="en-US" altLang="zh-CN" sz="2000" dirty="0" smtClean="0">
              <a:latin typeface="SimSun" charset="-122"/>
              <a:ea typeface="SimSun" charset="-122"/>
              <a:cs typeface="SimSun" charset="-122"/>
            </a:endParaRPr>
          </a:p>
          <a:p>
            <a:r>
              <a:rPr lang="zh-CN" altLang="en-US" sz="2000" dirty="0" smtClean="0"/>
              <a:t>挂载</a:t>
            </a:r>
            <a:r>
              <a:rPr lang="en-US" altLang="zh-CN" sz="2000" dirty="0"/>
              <a:t>$mount</a:t>
            </a:r>
            <a:r>
              <a:rPr lang="zh-CN" altLang="en-US" sz="2000" dirty="0"/>
              <a:t>方法，通过自定义</a:t>
            </a:r>
            <a:r>
              <a:rPr lang="en-US" altLang="zh-CN" sz="2000" dirty="0"/>
              <a:t>Render</a:t>
            </a:r>
            <a:r>
              <a:rPr lang="zh-CN" altLang="en-US" sz="2000" dirty="0"/>
              <a:t>方法、</a:t>
            </a:r>
            <a:r>
              <a:rPr lang="en-US" altLang="zh-CN" sz="2000" dirty="0"/>
              <a:t>template</a:t>
            </a:r>
            <a:r>
              <a:rPr lang="zh-CN" altLang="en-US" sz="2000" dirty="0"/>
              <a:t>、</a:t>
            </a:r>
            <a:r>
              <a:rPr lang="en-US" altLang="zh-CN" sz="2000" dirty="0"/>
              <a:t>el</a:t>
            </a:r>
            <a:r>
              <a:rPr lang="zh-CN" altLang="en-US" sz="2000" dirty="0"/>
              <a:t>等生成</a:t>
            </a:r>
            <a:r>
              <a:rPr lang="en-US" altLang="zh-CN" sz="2000" dirty="0"/>
              <a:t>Render</a:t>
            </a:r>
            <a:r>
              <a:rPr lang="zh-CN" altLang="en-US" sz="2000" dirty="0"/>
              <a:t>函数</a:t>
            </a:r>
          </a:p>
          <a:p>
            <a:r>
              <a:rPr lang="zh-CN" altLang="en-US" sz="2000" dirty="0"/>
              <a:t>通过</a:t>
            </a:r>
            <a:r>
              <a:rPr lang="en-US" altLang="zh-CN" sz="2000" dirty="0"/>
              <a:t>Watcher</a:t>
            </a:r>
            <a:r>
              <a:rPr lang="zh-CN" altLang="en-US" sz="2000" dirty="0"/>
              <a:t>监听数据的变化</a:t>
            </a:r>
          </a:p>
          <a:p>
            <a:r>
              <a:rPr lang="zh-CN" altLang="en-US" sz="2000" dirty="0"/>
              <a:t>当数据发生变化时，</a:t>
            </a:r>
            <a:r>
              <a:rPr lang="en-US" altLang="zh-CN" sz="2000" dirty="0"/>
              <a:t>Render</a:t>
            </a:r>
            <a:r>
              <a:rPr lang="zh-CN" altLang="en-US" sz="2000" dirty="0"/>
              <a:t>函数执行生成</a:t>
            </a:r>
            <a:r>
              <a:rPr lang="en-US" altLang="zh-CN" sz="2000" dirty="0" err="1"/>
              <a:t>VNode</a:t>
            </a:r>
            <a:r>
              <a:rPr lang="zh-CN" altLang="en-US" sz="2000" dirty="0"/>
              <a:t>对象</a:t>
            </a:r>
          </a:p>
          <a:p>
            <a:r>
              <a:rPr lang="zh-CN" altLang="en-US" sz="2000" dirty="0"/>
              <a:t>通过</a:t>
            </a:r>
            <a:r>
              <a:rPr lang="en-US" altLang="zh-CN" sz="2000" dirty="0"/>
              <a:t>patch</a:t>
            </a:r>
            <a:r>
              <a:rPr lang="zh-CN" altLang="en-US" sz="2000" dirty="0"/>
              <a:t>方法，对比新旧</a:t>
            </a:r>
            <a:r>
              <a:rPr lang="en-US" altLang="zh-CN" sz="2000" dirty="0" err="1"/>
              <a:t>VNode</a:t>
            </a:r>
            <a:r>
              <a:rPr lang="zh-CN" altLang="en-US" sz="2000" dirty="0"/>
              <a:t>对象，通过</a:t>
            </a:r>
            <a:r>
              <a:rPr lang="en-US" altLang="zh-CN" sz="2000" dirty="0"/>
              <a:t>DOM Diff</a:t>
            </a:r>
            <a:r>
              <a:rPr lang="zh-CN" altLang="en-US" sz="2000" dirty="0"/>
              <a:t>算法，添加、修改、删除真正的</a:t>
            </a:r>
            <a:r>
              <a:rPr lang="en-US" altLang="zh-CN" sz="2000" dirty="0"/>
              <a:t>DOM</a:t>
            </a:r>
            <a:r>
              <a:rPr lang="zh-CN" altLang="en-US" sz="2000" dirty="0"/>
              <a:t>元素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5807" y="0"/>
            <a:ext cx="527619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539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sz="3000" dirty="0" smtClean="0">
                <a:latin typeface="SimSun" charset="-122"/>
                <a:ea typeface="SimSun" charset="-122"/>
                <a:cs typeface="SimSun" charset="-122"/>
              </a:rPr>
              <a:t>项目目录结构</a:t>
            </a:r>
            <a:endParaRPr kumimoji="1" lang="zh-CN" altLang="en-US" sz="3000" dirty="0">
              <a:latin typeface="SimSun" charset="-122"/>
              <a:ea typeface="SimSun" charset="-122"/>
              <a:cs typeface="SimSun" charset="-122"/>
            </a:endParaRP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6823" y="2925676"/>
            <a:ext cx="2794000" cy="3393440"/>
          </a:xfrm>
        </p:spPr>
      </p:pic>
      <p:sp>
        <p:nvSpPr>
          <p:cNvPr id="8" name="文本框 7"/>
          <p:cNvSpPr txBox="1"/>
          <p:nvPr/>
        </p:nvSpPr>
        <p:spPr>
          <a:xfrm>
            <a:off x="1966823" y="2191109"/>
            <a:ext cx="4108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 smtClean="0">
                <a:latin typeface="SimSun" charset="-122"/>
                <a:ea typeface="SimSun" charset="-122"/>
                <a:cs typeface="SimSun" charset="-122"/>
              </a:rPr>
              <a:t>vue</a:t>
            </a:r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 生成的文件中之需要关注以下文件</a:t>
            </a:r>
            <a:endParaRPr kumimoji="1" lang="zh-CN" altLang="en-US" dirty="0">
              <a:latin typeface="SimSun" charset="-122"/>
              <a:ea typeface="SimSun" charset="-122"/>
              <a:cs typeface="SimSun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572664" y="3226279"/>
            <a:ext cx="687880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 smtClean="0">
                <a:latin typeface="SimSun" charset="-122"/>
                <a:ea typeface="SimSun" charset="-122"/>
                <a:cs typeface="SimSun" charset="-122"/>
              </a:rPr>
              <a:t>pachage.json</a:t>
            </a:r>
            <a:r>
              <a:rPr kumimoji="1" lang="en-US" altLang="zh-CN" dirty="0" smtClean="0">
                <a:latin typeface="SimSun" charset="-122"/>
                <a:ea typeface="SimSun" charset="-122"/>
                <a:cs typeface="SimSun" charset="-122"/>
              </a:rPr>
              <a:t> </a:t>
            </a:r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保存依赖信息相关，</a:t>
            </a:r>
            <a:r>
              <a:rPr kumimoji="1" lang="en-US" altLang="zh-CN" dirty="0" err="1" smtClean="0">
                <a:latin typeface="SimSun" charset="-122"/>
                <a:ea typeface="SimSun" charset="-122"/>
                <a:cs typeface="SimSun" charset="-122"/>
              </a:rPr>
              <a:t>config</a:t>
            </a:r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 保存项目初始化配置，</a:t>
            </a:r>
            <a:endParaRPr kumimoji="1" lang="en-US" altLang="zh-CN" dirty="0" smtClean="0">
              <a:latin typeface="SimSun" charset="-122"/>
              <a:ea typeface="SimSun" charset="-122"/>
              <a:cs typeface="SimSun" charset="-122"/>
            </a:endParaRPr>
          </a:p>
          <a:p>
            <a:r>
              <a:rPr kumimoji="1" lang="en-US" altLang="zh-CN" dirty="0" smtClean="0">
                <a:latin typeface="SimSun" charset="-122"/>
                <a:ea typeface="SimSun" charset="-122"/>
                <a:cs typeface="SimSun" charset="-122"/>
              </a:rPr>
              <a:t>build</a:t>
            </a:r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 保存</a:t>
            </a:r>
            <a:r>
              <a:rPr kumimoji="1" lang="en-US" altLang="zh-CN" dirty="0" err="1" smtClean="0">
                <a:latin typeface="SimSun" charset="-122"/>
                <a:ea typeface="SimSun" charset="-122"/>
                <a:cs typeface="SimSun" charset="-122"/>
              </a:rPr>
              <a:t>webpack</a:t>
            </a:r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的初始化配置， </a:t>
            </a:r>
            <a:r>
              <a:rPr kumimoji="1" lang="en-US" altLang="zh-CN" dirty="0" err="1" smtClean="0">
                <a:latin typeface="SimSun" charset="-122"/>
                <a:ea typeface="SimSun" charset="-122"/>
                <a:cs typeface="SimSun" charset="-122"/>
              </a:rPr>
              <a:t>index.html</a:t>
            </a:r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 是首页， 除了</a:t>
            </a:r>
            <a:endParaRPr kumimoji="1" lang="en-US" altLang="zh-CN" dirty="0" smtClean="0">
              <a:latin typeface="SimSun" charset="-122"/>
              <a:ea typeface="SimSun" charset="-122"/>
              <a:cs typeface="SimSun" charset="-122"/>
            </a:endParaRPr>
          </a:p>
          <a:p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这些，最关键代码在</a:t>
            </a:r>
            <a:r>
              <a:rPr kumimoji="1" lang="en-US" altLang="zh-CN" dirty="0" err="1" smtClean="0">
                <a:latin typeface="SimSun" charset="-122"/>
                <a:ea typeface="SimSun" charset="-122"/>
                <a:cs typeface="SimSun" charset="-122"/>
              </a:rPr>
              <a:t>src</a:t>
            </a:r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目录中；</a:t>
            </a:r>
            <a:endParaRPr kumimoji="1" lang="en-US" altLang="zh-CN" dirty="0" smtClean="0">
              <a:latin typeface="SimSun" charset="-122"/>
              <a:ea typeface="SimSun" charset="-122"/>
              <a:cs typeface="SimSun" charset="-122"/>
            </a:endParaRPr>
          </a:p>
          <a:p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打开</a:t>
            </a:r>
            <a:r>
              <a:rPr kumimoji="1" lang="en-US" altLang="zh-CN" dirty="0" smtClean="0">
                <a:latin typeface="SimSun" charset="-122"/>
                <a:ea typeface="SimSun" charset="-122"/>
                <a:cs typeface="SimSun" charset="-122"/>
              </a:rPr>
              <a:t>build</a:t>
            </a:r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目录中的  </a:t>
            </a:r>
            <a:r>
              <a:rPr kumimoji="1" lang="en-US" altLang="zh-CN" dirty="0" err="1" smtClean="0">
                <a:latin typeface="SimSun" charset="-122"/>
                <a:ea typeface="SimSun" charset="-122"/>
                <a:cs typeface="SimSun" charset="-122"/>
              </a:rPr>
              <a:t>webpack.base.conf.js</a:t>
            </a:r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 ，会看到如下代码</a:t>
            </a:r>
            <a:endParaRPr kumimoji="1" lang="zh-CN" altLang="en-US" dirty="0">
              <a:latin typeface="SimSun" charset="-122"/>
              <a:ea typeface="SimSun" charset="-122"/>
              <a:cs typeface="SimSun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2664" y="4617445"/>
            <a:ext cx="4025900" cy="1244600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5658928" y="6159260"/>
            <a:ext cx="46858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说明入口 </a:t>
            </a:r>
            <a:r>
              <a:rPr kumimoji="1" lang="en-US" altLang="zh-CN" dirty="0" err="1" smtClean="0">
                <a:latin typeface="SimSun" charset="-122"/>
                <a:ea typeface="SimSun" charset="-122"/>
                <a:cs typeface="SimSun" charset="-122"/>
              </a:rPr>
              <a:t>js</a:t>
            </a:r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 文件在 </a:t>
            </a:r>
            <a:r>
              <a:rPr kumimoji="1" lang="en-US" altLang="zh-CN" dirty="0" err="1" smtClean="0">
                <a:latin typeface="SimSun" charset="-122"/>
                <a:ea typeface="SimSun" charset="-122"/>
                <a:cs typeface="SimSun" charset="-122"/>
              </a:rPr>
              <a:t>src</a:t>
            </a:r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 目录中的 </a:t>
            </a:r>
            <a:r>
              <a:rPr kumimoji="1" lang="en-US" altLang="zh-CN" dirty="0" err="1" smtClean="0">
                <a:latin typeface="SimSun" charset="-122"/>
                <a:ea typeface="SimSun" charset="-122"/>
                <a:cs typeface="SimSun" charset="-122"/>
              </a:rPr>
              <a:t>main.js</a:t>
            </a:r>
            <a:endParaRPr kumimoji="1" lang="zh-CN" altLang="en-US" dirty="0">
              <a:latin typeface="SimSun" charset="-122"/>
              <a:ea typeface="SimSun" charset="-122"/>
              <a:cs typeface="SimSun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32245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  <p:bldP spid="11" grpId="0"/>
      <p:bldP spid="1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sz="3000" dirty="0" smtClean="0">
                <a:latin typeface="SimSun" charset="-122"/>
                <a:ea typeface="SimSun" charset="-122"/>
                <a:cs typeface="SimSun" charset="-122"/>
              </a:rPr>
              <a:t>跟着代码走</a:t>
            </a:r>
            <a:endParaRPr kumimoji="1" lang="zh-CN" altLang="en-US" sz="3000" dirty="0">
              <a:latin typeface="SimSun" charset="-122"/>
              <a:ea typeface="SimSun" charset="-122"/>
              <a:cs typeface="SimSun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kumimoji="1" lang="en-US" altLang="zh-CN" sz="2400" dirty="0" err="1" smtClean="0">
                <a:latin typeface="SimSun" charset="-122"/>
                <a:ea typeface="SimSun" charset="-122"/>
                <a:cs typeface="SimSun" charset="-122"/>
              </a:rPr>
              <a:t>vue</a:t>
            </a:r>
            <a:r>
              <a:rPr kumimoji="1" lang="zh-CN" altLang="en-US" sz="2400" dirty="0" smtClean="0">
                <a:latin typeface="SimSun" charset="-122"/>
                <a:ea typeface="SimSun" charset="-122"/>
                <a:cs typeface="SimSun" charset="-122"/>
              </a:rPr>
              <a:t> 的核心架构，主要在于组件和路由两大模块，只有理解了这两块的思想内容，剩下的 </a:t>
            </a:r>
            <a:r>
              <a:rPr kumimoji="1" lang="en-US" altLang="zh-CN" sz="2400" dirty="0" err="1" smtClean="0">
                <a:latin typeface="SimSun" charset="-122"/>
                <a:ea typeface="SimSun" charset="-122"/>
                <a:cs typeface="SimSun" charset="-122"/>
              </a:rPr>
              <a:t>api</a:t>
            </a:r>
            <a:r>
              <a:rPr kumimoji="1" lang="zh-CN" altLang="en-US" sz="2400" dirty="0" smtClean="0">
                <a:latin typeface="SimSun" charset="-122"/>
                <a:ea typeface="SimSun" charset="-122"/>
                <a:cs typeface="SimSun" charset="-122"/>
              </a:rPr>
              <a:t> 使用就只是分分钟的事情了。</a:t>
            </a:r>
            <a:endParaRPr kumimoji="1" lang="en-US" altLang="zh-CN" sz="2400" dirty="0" smtClean="0">
              <a:latin typeface="SimSun" charset="-122"/>
              <a:ea typeface="SimSun" charset="-122"/>
              <a:cs typeface="SimSun" charset="-122"/>
            </a:endParaRPr>
          </a:p>
          <a:p>
            <a:pPr>
              <a:lnSpc>
                <a:spcPct val="100000"/>
              </a:lnSpc>
            </a:pPr>
            <a:r>
              <a:rPr kumimoji="1" lang="zh-CN" altLang="en-US" sz="2400" dirty="0" smtClean="0">
                <a:latin typeface="SimSun" charset="-122"/>
                <a:ea typeface="SimSun" charset="-122"/>
                <a:cs typeface="SimSun" charset="-122"/>
              </a:rPr>
              <a:t>先看看最基本的</a:t>
            </a:r>
            <a:r>
              <a:rPr kumimoji="1" lang="en-US" altLang="zh-CN" sz="2400" dirty="0" err="1" smtClean="0">
                <a:latin typeface="SimSun" charset="-122"/>
                <a:ea typeface="SimSun" charset="-122"/>
                <a:cs typeface="SimSun" charset="-122"/>
              </a:rPr>
              <a:t>vue</a:t>
            </a:r>
            <a:r>
              <a:rPr kumimoji="1" lang="zh-CN" altLang="en-US" sz="2400" dirty="0" smtClean="0">
                <a:latin typeface="SimSun" charset="-122"/>
                <a:ea typeface="SimSun" charset="-122"/>
                <a:cs typeface="SimSun" charset="-122"/>
              </a:rPr>
              <a:t>生成的默认代码。</a:t>
            </a:r>
            <a:endParaRPr kumimoji="1" lang="en-US" altLang="zh-CN" sz="2400" dirty="0" smtClean="0">
              <a:latin typeface="SimSun" charset="-122"/>
              <a:ea typeface="SimSun" charset="-122"/>
              <a:cs typeface="SimSun" charset="-122"/>
            </a:endParaRPr>
          </a:p>
          <a:p>
            <a:pPr>
              <a:lnSpc>
                <a:spcPct val="100000"/>
              </a:lnSpc>
            </a:pPr>
            <a:r>
              <a:rPr kumimoji="1" lang="en-US" altLang="zh-CN" sz="2400" dirty="0" smtClean="0">
                <a:latin typeface="SimSun" charset="-122"/>
                <a:ea typeface="SimSun" charset="-122"/>
                <a:cs typeface="SimSun" charset="-122"/>
              </a:rPr>
              <a:t>.</a:t>
            </a:r>
            <a:r>
              <a:rPr kumimoji="1" lang="en-US" altLang="zh-CN" sz="2400" dirty="0" err="1" smtClean="0">
                <a:latin typeface="SimSun" charset="-122"/>
                <a:ea typeface="SimSun" charset="-122"/>
                <a:cs typeface="SimSun" charset="-122"/>
              </a:rPr>
              <a:t>main.js</a:t>
            </a:r>
            <a:r>
              <a:rPr kumimoji="1" lang="zh-CN" altLang="en-US" sz="2400" dirty="0">
                <a:latin typeface="SimSun" charset="-122"/>
                <a:ea typeface="SimSun" charset="-122"/>
                <a:cs typeface="SimSun" charset="-122"/>
              </a:rPr>
              <a:t> </a:t>
            </a:r>
            <a:r>
              <a:rPr kumimoji="1" lang="zh-CN" altLang="en-US" sz="2400" dirty="0" smtClean="0">
                <a:latin typeface="SimSun" charset="-122"/>
                <a:ea typeface="SimSun" charset="-122"/>
                <a:cs typeface="SimSun" charset="-122"/>
              </a:rPr>
              <a:t> </a:t>
            </a:r>
            <a:r>
              <a:rPr kumimoji="1" lang="en-US" altLang="zh-CN" sz="2400" dirty="0" smtClean="0">
                <a:latin typeface="SimSun" charset="-122"/>
                <a:ea typeface="SimSun" charset="-122"/>
                <a:cs typeface="SimSun" charset="-122"/>
              </a:rPr>
              <a:t>.....</a:t>
            </a:r>
          </a:p>
          <a:p>
            <a:pPr>
              <a:lnSpc>
                <a:spcPct val="100000"/>
              </a:lnSpc>
            </a:pPr>
            <a:r>
              <a:rPr kumimoji="1" lang="zh-CN" altLang="en-US" sz="2400" dirty="0" smtClean="0">
                <a:latin typeface="SimSun" charset="-122"/>
                <a:ea typeface="SimSun" charset="-122"/>
                <a:cs typeface="SimSun" charset="-122"/>
              </a:rPr>
              <a:t>在</a:t>
            </a:r>
            <a:r>
              <a:rPr kumimoji="1" lang="en-US" altLang="zh-CN" sz="2400" dirty="0" err="1" smtClean="0">
                <a:latin typeface="SimSun" charset="-122"/>
                <a:ea typeface="SimSun" charset="-122"/>
                <a:cs typeface="SimSun" charset="-122"/>
              </a:rPr>
              <a:t>vue</a:t>
            </a:r>
            <a:r>
              <a:rPr kumimoji="1" lang="zh-CN" altLang="en-US" sz="2400" dirty="0" smtClean="0">
                <a:latin typeface="SimSun" charset="-122"/>
                <a:ea typeface="SimSun" charset="-122"/>
                <a:cs typeface="SimSun" charset="-122"/>
              </a:rPr>
              <a:t>中引入文件可以直接用 </a:t>
            </a:r>
            <a:r>
              <a:rPr kumimoji="1" lang="en-US" altLang="zh-CN" sz="2400" dirty="0" smtClean="0">
                <a:latin typeface="SimSun" charset="-122"/>
                <a:ea typeface="SimSun" charset="-122"/>
                <a:cs typeface="SimSun" charset="-122"/>
              </a:rPr>
              <a:t>import</a:t>
            </a:r>
            <a:r>
              <a:rPr kumimoji="1" lang="zh-CN" altLang="en-US" sz="2400" dirty="0" smtClean="0">
                <a:latin typeface="SimSun" charset="-122"/>
                <a:ea typeface="SimSun" charset="-122"/>
                <a:cs typeface="SimSun" charset="-122"/>
              </a:rPr>
              <a:t> ，文件后缀名可以是  </a:t>
            </a:r>
            <a:r>
              <a:rPr kumimoji="1" lang="en-US" altLang="zh-CN" sz="2400" dirty="0" smtClean="0">
                <a:latin typeface="SimSun" charset="-122"/>
                <a:ea typeface="SimSun" charset="-122"/>
                <a:cs typeface="SimSun" charset="-122"/>
              </a:rPr>
              <a:t>.</a:t>
            </a:r>
            <a:r>
              <a:rPr kumimoji="1" lang="en-US" altLang="zh-CN" sz="2400" dirty="0" err="1" smtClean="0">
                <a:latin typeface="SimSun" charset="-122"/>
                <a:ea typeface="SimSun" charset="-122"/>
                <a:cs typeface="SimSun" charset="-122"/>
              </a:rPr>
              <a:t>vue</a:t>
            </a:r>
            <a:endParaRPr kumimoji="1" lang="en-US" altLang="zh-CN" sz="2400" dirty="0">
              <a:latin typeface="SimSun" charset="-122"/>
              <a:ea typeface="SimSun" charset="-122"/>
              <a:cs typeface="SimSun" charset="-122"/>
            </a:endParaRPr>
          </a:p>
          <a:p>
            <a:pPr>
              <a:lnSpc>
                <a:spcPct val="100000"/>
              </a:lnSpc>
            </a:pPr>
            <a:r>
              <a:rPr kumimoji="1" lang="zh-CN" altLang="en-US" sz="2400" dirty="0" smtClean="0">
                <a:latin typeface="SimSun" charset="-122"/>
                <a:ea typeface="SimSun" charset="-122"/>
                <a:cs typeface="SimSun" charset="-122"/>
              </a:rPr>
              <a:t>这是</a:t>
            </a:r>
            <a:r>
              <a:rPr kumimoji="1" lang="en-US" altLang="zh-CN" sz="2400" dirty="0" err="1" smtClean="0">
                <a:latin typeface="SimSun" charset="-122"/>
                <a:ea typeface="SimSun" charset="-122"/>
                <a:cs typeface="SimSun" charset="-122"/>
              </a:rPr>
              <a:t>vue</a:t>
            </a:r>
            <a:r>
              <a:rPr kumimoji="1" lang="zh-CN" altLang="en-US" sz="2400" dirty="0" smtClean="0">
                <a:latin typeface="SimSun" charset="-122"/>
                <a:ea typeface="SimSun" charset="-122"/>
                <a:cs typeface="SimSun" charset="-122"/>
              </a:rPr>
              <a:t>自己的文件类型，在 </a:t>
            </a:r>
            <a:r>
              <a:rPr kumimoji="1" lang="en-US" altLang="zh-CN" sz="2400" dirty="0" err="1" smtClean="0">
                <a:latin typeface="SimSun" charset="-122"/>
                <a:ea typeface="SimSun" charset="-122"/>
                <a:cs typeface="SimSun" charset="-122"/>
              </a:rPr>
              <a:t>webpack</a:t>
            </a:r>
            <a:r>
              <a:rPr kumimoji="1" lang="zh-CN" altLang="en-US" sz="2400" dirty="0" smtClean="0">
                <a:latin typeface="SimSun" charset="-122"/>
                <a:ea typeface="SimSun" charset="-122"/>
                <a:cs typeface="SimSun" charset="-122"/>
              </a:rPr>
              <a:t>中配置</a:t>
            </a:r>
            <a:r>
              <a:rPr kumimoji="1" lang="en-US" altLang="zh-CN" sz="2400" dirty="0" err="1" smtClean="0">
                <a:latin typeface="SimSun" charset="-122"/>
                <a:ea typeface="SimSun" charset="-122"/>
                <a:cs typeface="SimSun" charset="-122"/>
              </a:rPr>
              <a:t>vue</a:t>
            </a:r>
            <a:r>
              <a:rPr kumimoji="1" lang="zh-CN" altLang="en-US" sz="2400" dirty="0" smtClean="0">
                <a:latin typeface="SimSun" charset="-122"/>
                <a:ea typeface="SimSun" charset="-122"/>
                <a:cs typeface="SimSun" charset="-122"/>
              </a:rPr>
              <a:t>插件后（项目默认配置），</a:t>
            </a:r>
            <a:r>
              <a:rPr kumimoji="1" lang="en-US" altLang="zh-CN" sz="2400" dirty="0" err="1" smtClean="0">
                <a:latin typeface="SimSun" charset="-122"/>
                <a:ea typeface="SimSun" charset="-122"/>
                <a:cs typeface="SimSun" charset="-122"/>
              </a:rPr>
              <a:t>webpack</a:t>
            </a:r>
            <a:r>
              <a:rPr kumimoji="1" lang="zh-CN" altLang="en-US" sz="2400" dirty="0" smtClean="0">
                <a:latin typeface="SimSun" charset="-122"/>
                <a:ea typeface="SimSun" charset="-122"/>
                <a:cs typeface="SimSun" charset="-122"/>
              </a:rPr>
              <a:t>就可以将 </a:t>
            </a:r>
            <a:r>
              <a:rPr kumimoji="1" lang="en-US" altLang="zh-CN" sz="2400" dirty="0" smtClean="0">
                <a:latin typeface="SimSun" charset="-122"/>
                <a:ea typeface="SimSun" charset="-122"/>
                <a:cs typeface="SimSun" charset="-122"/>
              </a:rPr>
              <a:t>.</a:t>
            </a:r>
            <a:r>
              <a:rPr kumimoji="1" lang="en-US" altLang="zh-CN" sz="2400" dirty="0" err="1" smtClean="0">
                <a:latin typeface="SimSun" charset="-122"/>
                <a:ea typeface="SimSun" charset="-122"/>
                <a:cs typeface="SimSun" charset="-122"/>
              </a:rPr>
              <a:t>vue</a:t>
            </a:r>
            <a:r>
              <a:rPr kumimoji="1" lang="zh-CN" altLang="en-US" sz="2400" dirty="0" smtClean="0">
                <a:latin typeface="SimSun" charset="-122"/>
                <a:ea typeface="SimSun" charset="-122"/>
                <a:cs typeface="SimSun" charset="-122"/>
              </a:rPr>
              <a:t> 类型的文件整合打包，这和</a:t>
            </a:r>
            <a:r>
              <a:rPr kumimoji="1" lang="en-US" altLang="zh-CN" sz="2400" dirty="0" smtClean="0">
                <a:latin typeface="SimSun" charset="-122"/>
                <a:ea typeface="SimSun" charset="-122"/>
                <a:cs typeface="SimSun" charset="-122"/>
              </a:rPr>
              <a:t>node</a:t>
            </a:r>
            <a:r>
              <a:rPr kumimoji="1" lang="zh-CN" altLang="en-US" sz="2400" dirty="0" smtClean="0">
                <a:latin typeface="SimSun" charset="-122"/>
                <a:ea typeface="SimSun" charset="-122"/>
                <a:cs typeface="SimSun" charset="-122"/>
              </a:rPr>
              <a:t>中</a:t>
            </a:r>
            <a:r>
              <a:rPr kumimoji="1" lang="en-US" altLang="zh-CN" sz="2400" dirty="0" err="1" smtClean="0">
                <a:latin typeface="SimSun" charset="-122"/>
                <a:ea typeface="SimSun" charset="-122"/>
                <a:cs typeface="SimSun" charset="-122"/>
              </a:rPr>
              <a:t>requier</a:t>
            </a:r>
            <a:r>
              <a:rPr kumimoji="1" lang="zh-CN" altLang="en-US" sz="2400" dirty="0" smtClean="0">
                <a:latin typeface="SimSun" charset="-122"/>
                <a:ea typeface="SimSun" charset="-122"/>
                <a:cs typeface="SimSun" charset="-122"/>
              </a:rPr>
              <a:t>差不多的道理。</a:t>
            </a:r>
            <a:endParaRPr kumimoji="1" lang="en-US" altLang="zh-CN" sz="2400" dirty="0" smtClean="0">
              <a:latin typeface="SimSun" charset="-122"/>
              <a:ea typeface="SimSun" charset="-122"/>
              <a:cs typeface="SimSun" charset="-122"/>
            </a:endParaRPr>
          </a:p>
          <a:p>
            <a:pPr>
              <a:lnSpc>
                <a:spcPct val="100000"/>
              </a:lnSpc>
            </a:pPr>
            <a:endParaRPr kumimoji="1" lang="en-US" altLang="zh-CN" sz="2400" dirty="0" smtClean="0">
              <a:latin typeface="SimSun" charset="-122"/>
              <a:ea typeface="SimSun" charset="-122"/>
              <a:cs typeface="SimSun" charset="-122"/>
            </a:endParaRPr>
          </a:p>
          <a:p>
            <a:pPr>
              <a:lnSpc>
                <a:spcPct val="100000"/>
              </a:lnSpc>
            </a:pPr>
            <a:endParaRPr kumimoji="1" lang="zh-CN" altLang="en-US" sz="2400" dirty="0">
              <a:latin typeface="SimSun" charset="-122"/>
              <a:ea typeface="SimSun" charset="-122"/>
              <a:cs typeface="SimSun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812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 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64628" y="1027906"/>
            <a:ext cx="10515600" cy="1825984"/>
          </a:xfrm>
          <a:noFill/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r>
              <a:rPr kumimoji="1" lang="zh-CN" altLang="en-US" sz="2400" dirty="0" smtClean="0">
                <a:latin typeface="SimSun" charset="-122"/>
                <a:ea typeface="SimSun" charset="-122"/>
                <a:cs typeface="SimSun" charset="-122"/>
              </a:rPr>
              <a:t>说回</a:t>
            </a:r>
            <a:r>
              <a:rPr kumimoji="1" lang="en-US" altLang="zh-CN" sz="2400" dirty="0" err="1" smtClean="0">
                <a:latin typeface="SimSun" charset="-122"/>
                <a:ea typeface="SimSun" charset="-122"/>
                <a:cs typeface="SimSun" charset="-122"/>
              </a:rPr>
              <a:t>App.vue</a:t>
            </a:r>
            <a:r>
              <a:rPr kumimoji="1" lang="zh-CN" altLang="en-US" sz="2400" dirty="0" smtClean="0">
                <a:latin typeface="SimSun" charset="-122"/>
                <a:ea typeface="SimSun" charset="-122"/>
                <a:cs typeface="SimSun" charset="-122"/>
              </a:rPr>
              <a:t>这个文件，这是一个视图（或者说组件和页面），</a:t>
            </a:r>
            <a:r>
              <a:rPr kumimoji="1" lang="en-US" altLang="zh-CN" sz="2400" dirty="0" err="1" smtClean="0">
                <a:latin typeface="SimSun" charset="-122"/>
                <a:ea typeface="SimSun" charset="-122"/>
                <a:cs typeface="SimSun" charset="-122"/>
              </a:rPr>
              <a:t>index.html</a:t>
            </a:r>
            <a:r>
              <a:rPr kumimoji="1" lang="zh-CN" altLang="en-US" sz="2400" dirty="0" smtClean="0">
                <a:latin typeface="SimSun" charset="-122"/>
                <a:ea typeface="SimSun" charset="-122"/>
                <a:cs typeface="SimSun" charset="-122"/>
              </a:rPr>
              <a:t>中什么也没有，只有一个视图，这个视图相当于一个容器，然后我们往这个容器中放各种各样的积木，</a:t>
            </a:r>
            <a:r>
              <a:rPr kumimoji="1" lang="en-US" altLang="zh-CN" sz="2400" dirty="0" err="1" smtClean="0">
                <a:latin typeface="SimSun" charset="-122"/>
                <a:ea typeface="SimSun" charset="-122"/>
                <a:cs typeface="SimSun" charset="-122"/>
              </a:rPr>
              <a:t>App.vue</a:t>
            </a:r>
            <a:r>
              <a:rPr kumimoji="1" lang="zh-CN" altLang="en-US" sz="2400" dirty="0" smtClean="0">
                <a:latin typeface="SimSun" charset="-122"/>
                <a:ea typeface="SimSun" charset="-122"/>
                <a:cs typeface="SimSun" charset="-122"/>
              </a:rPr>
              <a:t>中的内容后面再看；路由也放后面看 ；</a:t>
            </a:r>
            <a:endParaRPr kumimoji="1" lang="en-US" altLang="zh-CN" sz="2400" dirty="0" smtClean="0">
              <a:latin typeface="SimSun" charset="-122"/>
              <a:ea typeface="SimSun" charset="-122"/>
              <a:cs typeface="SimSun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104181" y="3071004"/>
            <a:ext cx="9074989" cy="286232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dirty="0"/>
              <a:t>import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Vue</a:t>
            </a:r>
            <a:r>
              <a:rPr lang="en-US" altLang="zh-CN" dirty="0" smtClean="0"/>
              <a:t> </a:t>
            </a:r>
            <a:r>
              <a:rPr lang="en-US" altLang="zh-CN" dirty="0"/>
              <a:t>from</a:t>
            </a:r>
            <a:r>
              <a:rPr lang="en-US" altLang="zh-CN" dirty="0" smtClean="0"/>
              <a:t> </a:t>
            </a:r>
            <a:r>
              <a:rPr lang="en-US" altLang="zh-CN" dirty="0"/>
              <a:t>'</a:t>
            </a:r>
            <a:r>
              <a:rPr lang="en-US" altLang="zh-CN" dirty="0" err="1"/>
              <a:t>vue</a:t>
            </a:r>
            <a:r>
              <a:rPr lang="en-US" altLang="zh-CN" dirty="0"/>
              <a:t>'</a:t>
            </a:r>
            <a:r>
              <a:rPr lang="en-US" altLang="zh-CN" dirty="0" smtClean="0"/>
              <a:t> </a:t>
            </a:r>
          </a:p>
          <a:p>
            <a:r>
              <a:rPr lang="en-US" altLang="zh-CN" dirty="0" smtClean="0"/>
              <a:t>import App </a:t>
            </a:r>
            <a:r>
              <a:rPr lang="en-US" altLang="zh-CN" dirty="0"/>
              <a:t>from</a:t>
            </a:r>
            <a:r>
              <a:rPr lang="en-US" altLang="zh-CN" dirty="0" smtClean="0"/>
              <a:t> </a:t>
            </a:r>
            <a:r>
              <a:rPr lang="en-US" altLang="zh-CN" dirty="0"/>
              <a:t>'./App'/*</a:t>
            </a:r>
            <a:r>
              <a:rPr lang="zh-CN" altLang="en-US" dirty="0"/>
              <a:t>引入</a:t>
            </a:r>
            <a:r>
              <a:rPr lang="en-US" altLang="zh-CN" dirty="0"/>
              <a:t>App</a:t>
            </a:r>
            <a:r>
              <a:rPr lang="zh-CN" altLang="en-US" dirty="0"/>
              <a:t>这个组件*</a:t>
            </a:r>
            <a:r>
              <a:rPr lang="en-US" altLang="zh-CN" dirty="0"/>
              <a:t>/</a:t>
            </a:r>
            <a:r>
              <a:rPr lang="en-US" altLang="zh-CN" dirty="0" smtClean="0"/>
              <a:t> </a:t>
            </a:r>
          </a:p>
          <a:p>
            <a:r>
              <a:rPr lang="en-US" altLang="zh-CN" dirty="0" smtClean="0"/>
              <a:t>import router </a:t>
            </a:r>
            <a:r>
              <a:rPr lang="en-US" altLang="zh-CN" dirty="0"/>
              <a:t>from</a:t>
            </a:r>
            <a:r>
              <a:rPr lang="en-US" altLang="zh-CN" dirty="0" smtClean="0"/>
              <a:t> </a:t>
            </a:r>
            <a:r>
              <a:rPr lang="en-US" altLang="zh-CN" dirty="0"/>
              <a:t>'./router'/*</a:t>
            </a:r>
            <a:r>
              <a:rPr lang="zh-CN" altLang="en-US" dirty="0"/>
              <a:t>引入路由配置*</a:t>
            </a:r>
            <a:r>
              <a:rPr lang="en-US" altLang="zh-CN" dirty="0" smtClean="0"/>
              <a:t>/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new </a:t>
            </a:r>
            <a:r>
              <a:rPr lang="en-US" altLang="zh-CN" dirty="0" err="1" smtClean="0">
                <a:effectLst/>
              </a:rPr>
              <a:t>Vue</a:t>
            </a:r>
            <a:r>
              <a:rPr lang="en-US" altLang="zh-CN" dirty="0"/>
              <a:t>({</a:t>
            </a:r>
            <a:r>
              <a:rPr lang="en-US" altLang="zh-CN" dirty="0" smtClean="0"/>
              <a:t> </a:t>
            </a:r>
          </a:p>
          <a:p>
            <a:r>
              <a:rPr lang="en-US" altLang="zh-CN" dirty="0"/>
              <a:t>	</a:t>
            </a:r>
            <a:r>
              <a:rPr lang="en-US" altLang="zh-CN" dirty="0" smtClean="0"/>
              <a:t>el</a:t>
            </a:r>
            <a:r>
              <a:rPr lang="en-US" altLang="zh-CN" dirty="0"/>
              <a:t>:</a:t>
            </a:r>
            <a:r>
              <a:rPr lang="en-US" altLang="zh-CN" dirty="0" smtClean="0"/>
              <a:t> </a:t>
            </a:r>
            <a:r>
              <a:rPr lang="en-US" altLang="zh-CN" dirty="0"/>
              <a:t>'#app',/*</a:t>
            </a:r>
            <a:r>
              <a:rPr lang="zh-CN" altLang="en-US" dirty="0"/>
              <a:t>最后效果将会替换页面中</a:t>
            </a:r>
            <a:r>
              <a:rPr lang="en-US" altLang="zh-CN" dirty="0"/>
              <a:t>id</a:t>
            </a:r>
            <a:r>
              <a:rPr lang="zh-CN" altLang="en-US" dirty="0"/>
              <a:t>为</a:t>
            </a:r>
            <a:r>
              <a:rPr lang="en-US" altLang="zh-CN" dirty="0"/>
              <a:t>app</a:t>
            </a:r>
            <a:r>
              <a:rPr lang="zh-CN" altLang="en-US" dirty="0"/>
              <a:t>的</a:t>
            </a:r>
            <a:r>
              <a:rPr lang="en-US" altLang="zh-CN" dirty="0"/>
              <a:t>div</a:t>
            </a:r>
            <a:r>
              <a:rPr lang="zh-CN" altLang="en-US" dirty="0"/>
              <a:t>元素*</a:t>
            </a:r>
            <a:r>
              <a:rPr lang="en-US" altLang="zh-CN" dirty="0"/>
              <a:t>/</a:t>
            </a:r>
            <a:r>
              <a:rPr lang="en-US" altLang="zh-CN" dirty="0" smtClean="0"/>
              <a:t> </a:t>
            </a:r>
          </a:p>
          <a:p>
            <a:r>
              <a:rPr lang="en-US" altLang="zh-CN" dirty="0"/>
              <a:t>	</a:t>
            </a:r>
            <a:r>
              <a:rPr lang="en-US" altLang="zh-CN" dirty="0" smtClean="0"/>
              <a:t>router</a:t>
            </a:r>
            <a:r>
              <a:rPr lang="en-US" altLang="zh-CN" dirty="0"/>
              <a:t>,/*</a:t>
            </a:r>
            <a:r>
              <a:rPr lang="zh-CN" altLang="en-US" dirty="0"/>
              <a:t>使用路由*</a:t>
            </a:r>
            <a:r>
              <a:rPr lang="en-US" altLang="zh-CN" dirty="0"/>
              <a:t>/</a:t>
            </a:r>
            <a:r>
              <a:rPr lang="en-US" altLang="zh-CN" dirty="0" smtClean="0"/>
              <a:t> </a:t>
            </a:r>
          </a:p>
          <a:p>
            <a:r>
              <a:rPr lang="en-US" altLang="zh-CN" dirty="0"/>
              <a:t>	</a:t>
            </a:r>
            <a:r>
              <a:rPr lang="en-US" altLang="zh-CN" dirty="0" smtClean="0"/>
              <a:t>template</a:t>
            </a:r>
            <a:r>
              <a:rPr lang="en-US" altLang="zh-CN" dirty="0"/>
              <a:t>:</a:t>
            </a:r>
            <a:r>
              <a:rPr lang="en-US" altLang="zh-CN" dirty="0" smtClean="0"/>
              <a:t> </a:t>
            </a:r>
            <a:r>
              <a:rPr lang="en-US" altLang="zh-CN" dirty="0"/>
              <a:t>'&lt;App/&gt;',/*</a:t>
            </a:r>
            <a:r>
              <a:rPr lang="zh-CN" altLang="en-US" dirty="0"/>
              <a:t>告知页面这个组件用这样的标签来包裹着</a:t>
            </a:r>
            <a:r>
              <a:rPr lang="en-US" altLang="zh-CN" dirty="0"/>
              <a:t>,</a:t>
            </a:r>
            <a:r>
              <a:rPr lang="zh-CN" altLang="en-US" dirty="0"/>
              <a:t>并且使用它*</a:t>
            </a:r>
            <a:r>
              <a:rPr lang="en-US" altLang="zh-CN" dirty="0"/>
              <a:t>/</a:t>
            </a:r>
            <a:r>
              <a:rPr lang="en-US" altLang="zh-CN" dirty="0" smtClean="0"/>
              <a:t> </a:t>
            </a:r>
          </a:p>
          <a:p>
            <a:r>
              <a:rPr lang="en-US" altLang="zh-CN" dirty="0"/>
              <a:t>	</a:t>
            </a:r>
            <a:r>
              <a:rPr lang="en-US" altLang="zh-CN" dirty="0" smtClean="0"/>
              <a:t>components</a:t>
            </a:r>
            <a:r>
              <a:rPr lang="en-US" altLang="zh-CN" dirty="0"/>
              <a:t>:</a:t>
            </a:r>
            <a:r>
              <a:rPr lang="en-US" altLang="zh-CN" dirty="0" smtClean="0"/>
              <a:t> </a:t>
            </a:r>
            <a:r>
              <a:rPr lang="en-US" altLang="zh-CN" dirty="0"/>
              <a:t>{</a:t>
            </a:r>
            <a:r>
              <a:rPr lang="en-US" altLang="zh-CN" dirty="0" smtClean="0"/>
              <a:t> App </a:t>
            </a:r>
            <a:r>
              <a:rPr lang="en-US" altLang="zh-CN" dirty="0"/>
              <a:t>}/*</a:t>
            </a:r>
            <a:r>
              <a:rPr lang="zh-CN" altLang="en-US" dirty="0"/>
              <a:t>告知当前页面想使用</a:t>
            </a:r>
            <a:r>
              <a:rPr lang="en-US" altLang="zh-CN" dirty="0"/>
              <a:t>App</a:t>
            </a:r>
            <a:r>
              <a:rPr lang="zh-CN" altLang="en-US" dirty="0"/>
              <a:t>这个组件*</a:t>
            </a:r>
            <a:r>
              <a:rPr lang="en-US" altLang="zh-CN" dirty="0"/>
              <a:t>/</a:t>
            </a:r>
            <a:r>
              <a:rPr lang="en-US" altLang="zh-CN" dirty="0" smtClean="0"/>
              <a:t> </a:t>
            </a:r>
          </a:p>
          <a:p>
            <a:r>
              <a:rPr lang="en-US" altLang="zh-CN" dirty="0" smtClean="0"/>
              <a:t>})</a:t>
            </a:r>
            <a:r>
              <a:rPr kumimoji="1" lang="zh-CN" altLang="en-US" dirty="0" smtClean="0"/>
              <a:t>                                                                                                       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2630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sz="3000" dirty="0" smtClean="0">
                <a:latin typeface="SimSun" charset="-122"/>
                <a:ea typeface="SimSun" charset="-122"/>
                <a:cs typeface="SimSun" charset="-122"/>
              </a:rPr>
              <a:t>单页面组件</a:t>
            </a:r>
            <a:endParaRPr kumimoji="1" lang="zh-CN" altLang="en-US" sz="3000" dirty="0">
              <a:latin typeface="SimSun" charset="-122"/>
              <a:ea typeface="SimSun" charset="-122"/>
              <a:cs typeface="SimSun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sz="2400" dirty="0" smtClean="0">
                <a:latin typeface="SimSun" charset="-122"/>
                <a:ea typeface="SimSun" charset="-122"/>
                <a:cs typeface="SimSun" charset="-122"/>
              </a:rPr>
              <a:t>在</a:t>
            </a:r>
            <a:r>
              <a:rPr kumimoji="1" lang="en-US" altLang="zh-CN" sz="2400" dirty="0" err="1" smtClean="0">
                <a:latin typeface="SimSun" charset="-122"/>
                <a:ea typeface="SimSun" charset="-122"/>
                <a:cs typeface="SimSun" charset="-122"/>
              </a:rPr>
              <a:t>vue</a:t>
            </a:r>
            <a:r>
              <a:rPr kumimoji="1" lang="zh-CN" altLang="en-US" sz="2400" dirty="0" smtClean="0">
                <a:latin typeface="SimSun" charset="-122"/>
                <a:ea typeface="SimSun" charset="-122"/>
                <a:cs typeface="SimSun" charset="-122"/>
              </a:rPr>
              <a:t>中</a:t>
            </a:r>
            <a:r>
              <a:rPr kumimoji="1" lang="en-US" altLang="zh-CN" sz="2400" dirty="0" err="1" smtClean="0">
                <a:latin typeface="SimSun" charset="-122"/>
                <a:ea typeface="SimSun" charset="-122"/>
                <a:cs typeface="SimSun" charset="-122"/>
              </a:rPr>
              <a:t>App.vue</a:t>
            </a:r>
            <a:r>
              <a:rPr kumimoji="1" lang="zh-CN" altLang="en-US" sz="2400" dirty="0" smtClean="0">
                <a:latin typeface="SimSun" charset="-122"/>
                <a:ea typeface="SimSun" charset="-122"/>
                <a:cs typeface="SimSun" charset="-122"/>
              </a:rPr>
              <a:t>叫做组件，单页面的意思是结构，样式，逻辑代码都写在同一个文件中，当我们引入这个文件后，就相当于引入对应的结构，样式和 </a:t>
            </a:r>
            <a:r>
              <a:rPr kumimoji="1" lang="en-US" altLang="zh-CN" sz="2400" dirty="0" err="1" smtClean="0">
                <a:latin typeface="SimSun" charset="-122"/>
                <a:ea typeface="SimSun" charset="-122"/>
                <a:cs typeface="SimSun" charset="-122"/>
              </a:rPr>
              <a:t>js</a:t>
            </a:r>
            <a:r>
              <a:rPr kumimoji="1" lang="zh-CN" altLang="en-US" sz="2400" dirty="0" smtClean="0">
                <a:latin typeface="SimSun" charset="-122"/>
                <a:ea typeface="SimSun" charset="-122"/>
                <a:cs typeface="SimSun" charset="-122"/>
              </a:rPr>
              <a:t> 代码。</a:t>
            </a:r>
            <a:endParaRPr kumimoji="1" lang="en-US" altLang="zh-CN" sz="2400" dirty="0" smtClean="0">
              <a:latin typeface="SimSun" charset="-122"/>
              <a:ea typeface="SimSun" charset="-122"/>
              <a:cs typeface="SimSun" charset="-122"/>
            </a:endParaRPr>
          </a:p>
          <a:p>
            <a:r>
              <a:rPr kumimoji="1" lang="en-US" altLang="zh-CN" sz="2400" dirty="0" err="1" smtClean="0">
                <a:latin typeface="SimSun" charset="-122"/>
                <a:ea typeface="SimSun" charset="-122"/>
                <a:cs typeface="SimSun" charset="-122"/>
              </a:rPr>
              <a:t>App.vue</a:t>
            </a:r>
            <a:r>
              <a:rPr kumimoji="1" lang="en-US" altLang="zh-CN" sz="2400" dirty="0" smtClean="0">
                <a:latin typeface="SimSun" charset="-122"/>
                <a:ea typeface="SimSun" charset="-122"/>
                <a:cs typeface="SimSun" charset="-122"/>
              </a:rPr>
              <a:t> .......</a:t>
            </a:r>
          </a:p>
          <a:p>
            <a:r>
              <a:rPr kumimoji="1" lang="en-US" altLang="zh-CN" sz="2400" dirty="0" smtClean="0">
                <a:latin typeface="SimSun" charset="-122"/>
                <a:ea typeface="SimSun" charset="-122"/>
                <a:cs typeface="SimSun" charset="-122"/>
              </a:rPr>
              <a:t>node </a:t>
            </a:r>
            <a:r>
              <a:rPr kumimoji="1" lang="zh-CN" altLang="en-US" sz="2400" dirty="0" smtClean="0">
                <a:latin typeface="SimSun" charset="-122"/>
                <a:ea typeface="SimSun" charset="-122"/>
                <a:cs typeface="SimSun" charset="-122"/>
              </a:rPr>
              <a:t>端之所以能识别  </a:t>
            </a:r>
            <a:r>
              <a:rPr kumimoji="1" lang="en-US" altLang="zh-CN" sz="2400" dirty="0" smtClean="0">
                <a:latin typeface="SimSun" charset="-122"/>
                <a:ea typeface="SimSun" charset="-122"/>
                <a:cs typeface="SimSun" charset="-122"/>
              </a:rPr>
              <a:t>.</a:t>
            </a:r>
            <a:r>
              <a:rPr kumimoji="1" lang="en-US" altLang="zh-CN" sz="2400" dirty="0" err="1" smtClean="0">
                <a:latin typeface="SimSun" charset="-122"/>
                <a:ea typeface="SimSun" charset="-122"/>
                <a:cs typeface="SimSun" charset="-122"/>
              </a:rPr>
              <a:t>vue</a:t>
            </a:r>
            <a:r>
              <a:rPr kumimoji="1" lang="zh-CN" altLang="en-US" sz="2400" dirty="0" smtClean="0">
                <a:latin typeface="SimSun" charset="-122"/>
                <a:ea typeface="SimSun" charset="-122"/>
                <a:cs typeface="SimSun" charset="-122"/>
              </a:rPr>
              <a:t>  文件，是因为</a:t>
            </a:r>
            <a:r>
              <a:rPr kumimoji="1" lang="en-US" altLang="zh-CN" sz="2400" dirty="0" err="1" smtClean="0">
                <a:latin typeface="SimSun" charset="-122"/>
                <a:ea typeface="SimSun" charset="-122"/>
                <a:cs typeface="SimSun" charset="-122"/>
              </a:rPr>
              <a:t>webpack</a:t>
            </a:r>
            <a:r>
              <a:rPr kumimoji="1" lang="zh-CN" altLang="en-US" sz="2400" dirty="0" smtClean="0">
                <a:latin typeface="SimSun" charset="-122"/>
                <a:ea typeface="SimSun" charset="-122"/>
                <a:cs typeface="SimSun" charset="-122"/>
              </a:rPr>
              <a:t>在编译时将   </a:t>
            </a:r>
            <a:r>
              <a:rPr kumimoji="1" lang="en-US" altLang="zh-CN" sz="2400" dirty="0" smtClean="0">
                <a:latin typeface="SimSun" charset="-122"/>
                <a:ea typeface="SimSun" charset="-122"/>
                <a:cs typeface="SimSun" charset="-122"/>
              </a:rPr>
              <a:t>.</a:t>
            </a:r>
            <a:r>
              <a:rPr kumimoji="1" lang="en-US" altLang="zh-CN" sz="2400" dirty="0" err="1" smtClean="0">
                <a:latin typeface="SimSun" charset="-122"/>
                <a:ea typeface="SimSun" charset="-122"/>
                <a:cs typeface="SimSun" charset="-122"/>
              </a:rPr>
              <a:t>vue</a:t>
            </a:r>
            <a:r>
              <a:rPr kumimoji="1" lang="zh-CN" altLang="en-US" sz="2400" dirty="0" smtClean="0">
                <a:latin typeface="SimSun" charset="-122"/>
                <a:ea typeface="SimSun" charset="-122"/>
                <a:cs typeface="SimSun" charset="-122"/>
              </a:rPr>
              <a:t>  文件中的 </a:t>
            </a:r>
            <a:r>
              <a:rPr kumimoji="1" lang="en-US" altLang="zh-CN" sz="2400" dirty="0" smtClean="0">
                <a:latin typeface="SimSun" charset="-122"/>
                <a:ea typeface="SimSun" charset="-122"/>
                <a:cs typeface="SimSun" charset="-122"/>
              </a:rPr>
              <a:t>html</a:t>
            </a:r>
            <a:r>
              <a:rPr kumimoji="1" lang="zh-CN" altLang="en-US" sz="2400" dirty="0" smtClean="0">
                <a:latin typeface="SimSun" charset="-122"/>
                <a:ea typeface="SimSun" charset="-122"/>
                <a:cs typeface="SimSun" charset="-122"/>
              </a:rPr>
              <a:t> ，</a:t>
            </a:r>
            <a:r>
              <a:rPr kumimoji="1" lang="en-US" altLang="zh-CN" sz="2400" dirty="0" err="1" smtClean="0">
                <a:latin typeface="SimSun" charset="-122"/>
                <a:ea typeface="SimSun" charset="-122"/>
                <a:cs typeface="SimSun" charset="-122"/>
              </a:rPr>
              <a:t>js</a:t>
            </a:r>
            <a:r>
              <a:rPr kumimoji="1" lang="zh-CN" altLang="en-US" sz="2400" dirty="0" smtClean="0">
                <a:latin typeface="SimSun" charset="-122"/>
                <a:ea typeface="SimSun" charset="-122"/>
                <a:cs typeface="SimSun" charset="-122"/>
              </a:rPr>
              <a:t>。，</a:t>
            </a:r>
            <a:r>
              <a:rPr kumimoji="1" lang="en-US" altLang="zh-CN" sz="2400" dirty="0" err="1" smtClean="0">
                <a:latin typeface="SimSun" charset="-122"/>
                <a:ea typeface="SimSun" charset="-122"/>
                <a:cs typeface="SimSun" charset="-122"/>
              </a:rPr>
              <a:t>css</a:t>
            </a:r>
            <a:r>
              <a:rPr kumimoji="1" lang="zh-CN" altLang="en-US" sz="2400" dirty="0">
                <a:latin typeface="SimSun" charset="-122"/>
                <a:ea typeface="SimSun" charset="-122"/>
                <a:cs typeface="SimSun" charset="-122"/>
              </a:rPr>
              <a:t> </a:t>
            </a:r>
            <a:r>
              <a:rPr kumimoji="1" lang="zh-CN" altLang="en-US" sz="2400" dirty="0" smtClean="0">
                <a:latin typeface="SimSun" charset="-122"/>
                <a:ea typeface="SimSun" charset="-122"/>
                <a:cs typeface="SimSun" charset="-122"/>
              </a:rPr>
              <a:t> 都抽出来合成新的单独的文件。</a:t>
            </a:r>
            <a:endParaRPr kumimoji="1" lang="en-US" altLang="zh-CN" sz="2400" dirty="0" smtClean="0">
              <a:latin typeface="SimSun" charset="-122"/>
              <a:ea typeface="SimSun" charset="-122"/>
              <a:cs typeface="SimSun" charset="-122"/>
            </a:endParaRPr>
          </a:p>
          <a:p>
            <a:r>
              <a:rPr kumimoji="1" lang="zh-CN" altLang="en-US" sz="2400" dirty="0" smtClean="0">
                <a:latin typeface="SimSun" charset="-122"/>
                <a:ea typeface="SimSun" charset="-122"/>
                <a:cs typeface="SimSun" charset="-122"/>
              </a:rPr>
              <a:t> 文件内分为三部分，结构，脚本，样式；</a:t>
            </a:r>
            <a:r>
              <a:rPr kumimoji="1" lang="en-US" altLang="zh-CN" sz="2400" dirty="0" smtClean="0">
                <a:latin typeface="SimSun" charset="-122"/>
                <a:ea typeface="SimSun" charset="-122"/>
                <a:cs typeface="SimSun" charset="-122"/>
              </a:rPr>
              <a:t>script</a:t>
            </a:r>
            <a:r>
              <a:rPr kumimoji="1" lang="zh-CN" altLang="en-US" sz="2400" dirty="0" smtClean="0">
                <a:latin typeface="SimSun" charset="-122"/>
                <a:ea typeface="SimSun" charset="-122"/>
                <a:cs typeface="SimSun" charset="-122"/>
              </a:rPr>
              <a:t> 就像</a:t>
            </a:r>
            <a:r>
              <a:rPr kumimoji="1" lang="en-US" altLang="zh-CN" sz="2400" dirty="0" smtClean="0">
                <a:latin typeface="SimSun" charset="-122"/>
                <a:ea typeface="SimSun" charset="-122"/>
                <a:cs typeface="SimSun" charset="-122"/>
              </a:rPr>
              <a:t>node</a:t>
            </a:r>
            <a:r>
              <a:rPr kumimoji="1" lang="zh-CN" altLang="en-US" sz="2400" dirty="0" smtClean="0">
                <a:latin typeface="SimSun" charset="-122"/>
                <a:ea typeface="SimSun" charset="-122"/>
                <a:cs typeface="SimSun" charset="-122"/>
              </a:rPr>
              <a:t>一样暴露一些接口</a:t>
            </a:r>
            <a:endParaRPr kumimoji="1" lang="zh-CN" altLang="en-US" sz="2400" dirty="0">
              <a:latin typeface="SimSun" charset="-122"/>
              <a:ea typeface="SimSun" charset="-122"/>
              <a:cs typeface="SimSun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27062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116986"/>
          </a:xfrm>
        </p:spPr>
        <p:txBody>
          <a:bodyPr>
            <a:normAutofit/>
          </a:bodyPr>
          <a:lstStyle/>
          <a:p>
            <a:r>
              <a:rPr kumimoji="1" lang="zh-CN" altLang="en-US" sz="3000" dirty="0" smtClean="0">
                <a:latin typeface="SimSun" charset="-122"/>
                <a:ea typeface="SimSun" charset="-122"/>
                <a:cs typeface="SimSun" charset="-122"/>
              </a:rPr>
              <a:t>路由</a:t>
            </a:r>
            <a:endParaRPr kumimoji="1" lang="zh-CN" altLang="en-US" sz="3000" dirty="0">
              <a:latin typeface="SimSun" charset="-122"/>
              <a:ea typeface="SimSun" charset="-122"/>
              <a:cs typeface="SimSun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482111"/>
            <a:ext cx="10515600" cy="2021756"/>
          </a:xfrm>
        </p:spPr>
        <p:txBody>
          <a:bodyPr>
            <a:normAutofit/>
          </a:bodyPr>
          <a:lstStyle/>
          <a:p>
            <a:r>
              <a:rPr kumimoji="1" lang="zh-CN" altLang="en-US" sz="2400" dirty="0" smtClean="0">
                <a:latin typeface="SimSun" charset="-122"/>
                <a:ea typeface="SimSun" charset="-122"/>
                <a:cs typeface="SimSun" charset="-122"/>
              </a:rPr>
              <a:t>传统路由时由服务器端根据一定的 </a:t>
            </a:r>
            <a:r>
              <a:rPr kumimoji="1" lang="en-US" altLang="zh-CN" sz="2400" dirty="0" err="1" smtClean="0">
                <a:latin typeface="SimSun" charset="-122"/>
                <a:ea typeface="SimSun" charset="-122"/>
                <a:cs typeface="SimSun" charset="-122"/>
              </a:rPr>
              <a:t>url</a:t>
            </a:r>
            <a:r>
              <a:rPr kumimoji="1" lang="zh-CN" altLang="en-US" sz="2400" dirty="0" smtClean="0">
                <a:latin typeface="SimSun" charset="-122"/>
                <a:ea typeface="SimSun" charset="-122"/>
                <a:cs typeface="SimSun" charset="-122"/>
              </a:rPr>
              <a:t> 规则匹配来返回给前端不同的页面代码。</a:t>
            </a:r>
            <a:endParaRPr kumimoji="1" lang="en-US" altLang="zh-CN" sz="2400" dirty="0" smtClean="0">
              <a:latin typeface="SimSun" charset="-122"/>
              <a:ea typeface="SimSun" charset="-122"/>
              <a:cs typeface="SimSun" charset="-122"/>
            </a:endParaRPr>
          </a:p>
          <a:p>
            <a:r>
              <a:rPr kumimoji="1" lang="zh-CN" altLang="en-US" sz="2400" dirty="0" smtClean="0">
                <a:latin typeface="SimSun" charset="-122"/>
                <a:ea typeface="SimSun" charset="-122"/>
                <a:cs typeface="SimSun" charset="-122"/>
              </a:rPr>
              <a:t>前端也可以根据带锚点的方式实现简单路由（不需要刷新页面）</a:t>
            </a:r>
            <a:endParaRPr kumimoji="1" lang="en-US" altLang="zh-CN" sz="2400" dirty="0" smtClean="0">
              <a:latin typeface="SimSun" charset="-122"/>
              <a:ea typeface="SimSun" charset="-122"/>
              <a:cs typeface="SimSun" charset="-122"/>
            </a:endParaRPr>
          </a:p>
          <a:p>
            <a:r>
              <a:rPr kumimoji="1" lang="zh-CN" altLang="en-US" sz="2400" dirty="0" smtClean="0">
                <a:latin typeface="SimSun" charset="-122"/>
                <a:ea typeface="SimSun" charset="-122"/>
                <a:cs typeface="SimSun" charset="-122"/>
              </a:rPr>
              <a:t>在访问页面的时候不带刷新，直接展示。</a:t>
            </a:r>
            <a:endParaRPr kumimoji="1" lang="en-US" altLang="zh-CN" sz="2400" dirty="0" smtClean="0">
              <a:latin typeface="SimSun" charset="-122"/>
              <a:ea typeface="SimSun" charset="-122"/>
              <a:cs typeface="SimSun" charset="-122"/>
            </a:endParaRPr>
          </a:p>
          <a:p>
            <a:endParaRPr kumimoji="1" lang="en-US" altLang="zh-CN" sz="2400" dirty="0">
              <a:latin typeface="SimSun" charset="-122"/>
              <a:ea typeface="SimSun" charset="-122"/>
              <a:cs typeface="SimSun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173193" y="3397671"/>
            <a:ext cx="1742785" cy="36933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CN" dirty="0"/>
              <a:t>&lt;router-view/&gt;</a:t>
            </a:r>
            <a:endParaRPr kumimoji="1"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1173193" y="3898571"/>
            <a:ext cx="103412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这句代码在页面中放入一个路由视图容器，在我们访问不同页面的时候，会将页面的内容放进去。</a:t>
            </a:r>
            <a:endParaRPr kumimoji="1" lang="zh-CN" altLang="en-US" dirty="0">
              <a:latin typeface="SimSun" charset="-122"/>
              <a:ea typeface="SimSun" charset="-122"/>
              <a:cs typeface="SimSun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193" y="4267903"/>
            <a:ext cx="4737100" cy="2590097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6711351" y="4554747"/>
            <a:ext cx="52629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页面中的图片都是公用部分，变得只是路由器里面</a:t>
            </a:r>
            <a:endParaRPr kumimoji="1" lang="en-US" altLang="zh-CN" dirty="0" smtClean="0">
              <a:latin typeface="SimSun" charset="-122"/>
              <a:ea typeface="SimSun" charset="-122"/>
              <a:cs typeface="SimSun" charset="-122"/>
            </a:endParaRPr>
          </a:p>
          <a:p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的内容</a:t>
            </a:r>
            <a:endParaRPr kumimoji="1" lang="zh-CN" altLang="en-US" dirty="0">
              <a:latin typeface="SimSun" charset="-122"/>
              <a:ea typeface="SimSun" charset="-122"/>
              <a:cs typeface="SimSun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04508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4" grpId="0" animBg="1"/>
      <p:bldP spid="6" grpId="0"/>
      <p:bldP spid="9" grpId="0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31772</TotalTime>
  <Words>4921</Words>
  <Application>Microsoft Macintosh PowerPoint</Application>
  <PresentationFormat>宽屏</PresentationFormat>
  <Paragraphs>459</Paragraphs>
  <Slides>42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42</vt:i4>
      </vt:variant>
    </vt:vector>
  </HeadingPairs>
  <TitlesOfParts>
    <vt:vector size="48" baseType="lpstr">
      <vt:lpstr>DengXian</vt:lpstr>
      <vt:lpstr>DengXian Light</vt:lpstr>
      <vt:lpstr>Mangal</vt:lpstr>
      <vt:lpstr>SimSun</vt:lpstr>
      <vt:lpstr>Arial</vt:lpstr>
      <vt:lpstr>Office 主题</vt:lpstr>
      <vt:lpstr>vue 2.0</vt:lpstr>
      <vt:lpstr> </vt:lpstr>
      <vt:lpstr>搭建环境</vt:lpstr>
      <vt:lpstr>初始化</vt:lpstr>
      <vt:lpstr>项目目录结构</vt:lpstr>
      <vt:lpstr>跟着代码走</vt:lpstr>
      <vt:lpstr> </vt:lpstr>
      <vt:lpstr>单页面组件</vt:lpstr>
      <vt:lpstr>路由</vt:lpstr>
      <vt:lpstr> </vt:lpstr>
      <vt:lpstr> </vt:lpstr>
      <vt:lpstr>小结</vt:lpstr>
      <vt:lpstr>vue 组件</vt:lpstr>
      <vt:lpstr> </vt:lpstr>
      <vt:lpstr>创建按钮组件</vt:lpstr>
      <vt:lpstr>使用按钮组件</vt:lpstr>
      <vt:lpstr>slot插槽——内容分发</vt:lpstr>
      <vt:lpstr>导航组件</vt:lpstr>
      <vt:lpstr>小结</vt:lpstr>
      <vt:lpstr>列表组件</vt:lpstr>
      <vt:lpstr>动态组件</vt:lpstr>
      <vt:lpstr>组件生命周期</vt:lpstr>
      <vt:lpstr> </vt:lpstr>
      <vt:lpstr>过渡 </vt:lpstr>
      <vt:lpstr>指令 </vt:lpstr>
      <vt:lpstr>Render </vt:lpstr>
      <vt:lpstr>数据绑定</vt:lpstr>
      <vt:lpstr>异步DOM更新</vt:lpstr>
      <vt:lpstr>指令</vt:lpstr>
      <vt:lpstr> </vt:lpstr>
      <vt:lpstr>监视数据变化 -- watch</vt:lpstr>
      <vt:lpstr>计算属性</vt:lpstr>
      <vt:lpstr>实例生命周期</vt:lpstr>
      <vt:lpstr>axios</vt:lpstr>
      <vt:lpstr>自定义指令</vt:lpstr>
      <vt:lpstr>组件</vt:lpstr>
      <vt:lpstr>组件通讯</vt:lpstr>
      <vt:lpstr>路由</vt:lpstr>
      <vt:lpstr>vuex</vt:lpstr>
      <vt:lpstr> 目录</vt:lpstr>
      <vt:lpstr> </vt:lpstr>
      <vt:lpstr> 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vue 2.0</dc:title>
  <dc:creator>Microsoft Office 用户</dc:creator>
  <cp:lastModifiedBy>Microsoft Office 用户</cp:lastModifiedBy>
  <cp:revision>107</cp:revision>
  <dcterms:created xsi:type="dcterms:W3CDTF">2018-03-08T08:53:38Z</dcterms:created>
  <dcterms:modified xsi:type="dcterms:W3CDTF">2018-04-08T01:11:08Z</dcterms:modified>
</cp:coreProperties>
</file>